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5" r:id="rId4"/>
    <p:sldId id="258" r:id="rId5"/>
    <p:sldId id="260" r:id="rId6"/>
    <p:sldId id="261" r:id="rId7"/>
    <p:sldId id="262" r:id="rId8"/>
    <p:sldId id="259" r:id="rId9"/>
    <p:sldId id="272" r:id="rId10"/>
    <p:sldId id="263" r:id="rId11"/>
    <p:sldId id="270" r:id="rId12"/>
    <p:sldId id="264" r:id="rId13"/>
    <p:sldId id="273" r:id="rId14"/>
    <p:sldId id="274" r:id="rId15"/>
    <p:sldId id="267" r:id="rId16"/>
    <p:sldId id="265" r:id="rId17"/>
    <p:sldId id="269" r:id="rId18"/>
    <p:sldId id="26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3" d="100"/>
          <a:sy n="53" d="100"/>
        </p:scale>
        <p:origin x="-1368" y="-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103632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9144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97799-FE9C-4360-A1FF-A3A561ACFB42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88CE29-C6CE-432F-8AEC-43E6416F81ED}" type="slidenum">
              <a:rPr lang="en-MY" smtClean="0"/>
              <a:t>‹#›</a:t>
            </a:fld>
            <a:endParaRPr lang="en-MY"/>
          </a:p>
        </p:txBody>
      </p:sp>
      <p:pic>
        <p:nvPicPr>
          <p:cNvPr id="11" name="Picture 1" descr="LOGO MOH.jpe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Norre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97799-FE9C-4360-A1FF-A3A561ACFB42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CE29-C6CE-432F-8AEC-43E6416F81ED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1"/>
            <a:ext cx="103632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8601"/>
            <a:ext cx="103632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97799-FE9C-4360-A1FF-A3A561ACFB42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88CE29-C6CE-432F-8AEC-43E6416F81ED}" type="slidenum">
              <a:rPr lang="en-MY" smtClean="0"/>
              <a:t>‹#›</a:t>
            </a:fld>
            <a:endParaRPr lang="en-MY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424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688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97799-FE9C-4360-A1FF-A3A561ACFB42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CE29-C6CE-432F-8AEC-43E6416F81ED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0176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70176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90944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90944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97799-FE9C-4360-A1FF-A3A561ACFB42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CE29-C6CE-432F-8AEC-43E6416F81ED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97799-FE9C-4360-A1FF-A3A561ACFB42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CE29-C6CE-432F-8AEC-43E6416F81ED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97799-FE9C-4360-A1FF-A3A561ACFB42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CE29-C6CE-432F-8AEC-43E6416F81ED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00200"/>
            <a:ext cx="6815667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600200"/>
            <a:ext cx="4011084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97799-FE9C-4360-A1FF-A3A561ACFB42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CE29-C6CE-432F-8AEC-43E6416F81ED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001169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715000"/>
            <a:ext cx="108712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97799-FE9C-4360-A1FF-A3A561ACFB42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88CE29-C6CE-432F-8AEC-43E6416F81ED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4953000"/>
            <a:ext cx="108712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97799-FE9C-4360-A1FF-A3A561ACFB42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CE29-C6CE-432F-8AEC-43E6416F81ED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97799-FE9C-4360-A1FF-A3A561ACFB42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CE29-C6CE-432F-8AEC-43E6416F81ED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77216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16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172201"/>
            <a:ext cx="4572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A5897799-FE9C-4360-A1FF-A3A561ACFB42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492876"/>
            <a:ext cx="4572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11189124" y="5824644"/>
            <a:ext cx="131572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A588CE29-C6CE-432F-8AEC-43E6416F81ED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/>
          <p:cNvSpPr/>
          <p:nvPr/>
        </p:nvSpPr>
        <p:spPr>
          <a:xfrm>
            <a:off x="12001499" y="0"/>
            <a:ext cx="190501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001499" y="1371600"/>
            <a:ext cx="190501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Description: Description: logo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095" y="5969977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scription: Description: logo1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295" y="5893777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Description: Description: Logo ICT.jp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1967" y="5893777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 descr="LOGO MOH.jpe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68" y="2000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Norred.jp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6" y="200025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8101" y="1160931"/>
            <a:ext cx="10363200" cy="2030505"/>
          </a:xfrm>
        </p:spPr>
        <p:txBody>
          <a:bodyPr/>
          <a:lstStyle/>
          <a:p>
            <a:pPr algn="ctr"/>
            <a:r>
              <a:rPr lang="en-MY" sz="5000" b="1" dirty="0" err="1" smtClean="0"/>
              <a:t>Sứ</a:t>
            </a:r>
            <a:r>
              <a:rPr lang="en-MY" sz="5000" b="1" dirty="0" smtClean="0"/>
              <a:t> </a:t>
            </a:r>
            <a:r>
              <a:rPr lang="en-MY" sz="5000" b="1" dirty="0" err="1" smtClean="0"/>
              <a:t>mệnh</a:t>
            </a:r>
            <a:r>
              <a:rPr lang="en-MY" sz="5000" b="1" dirty="0" smtClean="0"/>
              <a:t> </a:t>
            </a:r>
            <a:r>
              <a:rPr lang="en-MY" sz="5000" b="1" dirty="0" err="1" smtClean="0"/>
              <a:t>và</a:t>
            </a:r>
            <a:r>
              <a:rPr lang="en-MY" sz="5000" b="1" dirty="0" smtClean="0"/>
              <a:t> </a:t>
            </a:r>
            <a:r>
              <a:rPr lang="en-MY" sz="5000" b="1" dirty="0" err="1" smtClean="0"/>
              <a:t>tầm</a:t>
            </a:r>
            <a:r>
              <a:rPr lang="en-MY" sz="5000" b="1" dirty="0" smtClean="0"/>
              <a:t> </a:t>
            </a:r>
            <a:r>
              <a:rPr lang="en-MY" sz="5000" b="1" dirty="0" err="1" smtClean="0"/>
              <a:t>nhìn</a:t>
            </a:r>
            <a:endParaRPr lang="en-MY" sz="5000" b="1" dirty="0"/>
          </a:p>
        </p:txBody>
      </p:sp>
      <p:pic>
        <p:nvPicPr>
          <p:cNvPr id="4" name="Picture 3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095" y="5969977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295" y="5893777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1967" y="5893777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912166" y="2797223"/>
            <a:ext cx="717007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DỰ ÁN HỖ TRỢ Y TẾ CÁC TỈNH ĐÔNG BẮC BỘ VÀ  ĐỒNG BẰNG SÔNG HỒNG (NORRED) </a:t>
            </a:r>
          </a:p>
          <a:p>
            <a:endParaRPr lang="en-US" sz="2500" dirty="0"/>
          </a:p>
        </p:txBody>
      </p:sp>
      <p:sp>
        <p:nvSpPr>
          <p:cNvPr id="8" name="Rectangle 7"/>
          <p:cNvSpPr/>
          <p:nvPr/>
        </p:nvSpPr>
        <p:spPr>
          <a:xfrm>
            <a:off x="5934636" y="523943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MY" b="1" dirty="0" err="1" smtClean="0">
                <a:latin typeface="+mj-lt"/>
              </a:rPr>
              <a:t>Đơn</a:t>
            </a:r>
            <a:r>
              <a:rPr lang="en-MY" b="1" dirty="0" smtClean="0">
                <a:latin typeface="+mj-lt"/>
              </a:rPr>
              <a:t> </a:t>
            </a:r>
            <a:r>
              <a:rPr lang="en-MY" b="1" dirty="0" err="1" smtClean="0">
                <a:latin typeface="+mj-lt"/>
              </a:rPr>
              <a:t>vị</a:t>
            </a:r>
            <a:r>
              <a:rPr lang="en-MY" b="1" dirty="0" smtClean="0">
                <a:latin typeface="+mj-lt"/>
              </a:rPr>
              <a:t> </a:t>
            </a:r>
            <a:r>
              <a:rPr lang="en-MY" b="1" dirty="0" err="1" smtClean="0">
                <a:latin typeface="+mj-lt"/>
              </a:rPr>
              <a:t>tư</a:t>
            </a:r>
            <a:r>
              <a:rPr lang="en-MY" b="1" dirty="0" smtClean="0">
                <a:latin typeface="+mj-lt"/>
              </a:rPr>
              <a:t> </a:t>
            </a:r>
            <a:r>
              <a:rPr lang="en-MY" b="1" dirty="0" err="1" smtClean="0">
                <a:latin typeface="+mj-lt"/>
              </a:rPr>
              <a:t>vấn</a:t>
            </a:r>
            <a:r>
              <a:rPr lang="en-MY" b="1" dirty="0" smtClean="0">
                <a:latin typeface="+mj-lt"/>
              </a:rPr>
              <a:t> </a:t>
            </a:r>
          </a:p>
          <a:p>
            <a:pPr algn="ctr"/>
            <a:r>
              <a:rPr lang="vi-VN" b="1" dirty="0" smtClean="0">
                <a:latin typeface="+mj-lt"/>
              </a:rPr>
              <a:t>LIÊN DANH GHSN-VNHI-ICT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928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7835" y="354485"/>
            <a:ext cx="9359153" cy="1371600"/>
          </a:xfrm>
        </p:spPr>
        <p:txBody>
          <a:bodyPr>
            <a:normAutofit/>
          </a:bodyPr>
          <a:lstStyle/>
          <a:p>
            <a:r>
              <a:rPr lang="en-MY" sz="3000" b="1" dirty="0" err="1" smtClean="0"/>
              <a:t>Quy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trình</a:t>
            </a:r>
            <a:r>
              <a:rPr lang="en-MY" sz="3000" b="1" dirty="0" smtClean="0"/>
              <a:t>  </a:t>
            </a:r>
            <a:r>
              <a:rPr lang="en-MY" sz="3000" b="1" dirty="0" err="1" smtClean="0"/>
              <a:t>lập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kế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hoạch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chiến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lược</a:t>
            </a:r>
            <a:r>
              <a:rPr lang="en-MY" sz="3000" b="1" dirty="0" smtClean="0"/>
              <a:t>…</a:t>
            </a:r>
            <a:endParaRPr lang="en-MY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271" y="1851591"/>
            <a:ext cx="10515600" cy="4486275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Tầm</a:t>
            </a:r>
            <a:r>
              <a:rPr lang="en-US" b="0" dirty="0" smtClean="0"/>
              <a:t> </a:t>
            </a:r>
            <a:r>
              <a:rPr lang="en-US" b="0" dirty="0" err="1" smtClean="0"/>
              <a:t>nhìn</a:t>
            </a:r>
            <a:r>
              <a:rPr lang="en-US" b="0" dirty="0" smtClean="0"/>
              <a:t> </a:t>
            </a:r>
            <a:r>
              <a:rPr lang="en-US" b="0" dirty="0" err="1" smtClean="0"/>
              <a:t>của</a:t>
            </a:r>
            <a:r>
              <a:rPr lang="en-US" b="0" dirty="0" smtClean="0"/>
              <a:t> </a:t>
            </a:r>
            <a:r>
              <a:rPr lang="en-US" b="0" dirty="0" err="1" smtClean="0"/>
              <a:t>tổ</a:t>
            </a:r>
            <a:r>
              <a:rPr lang="en-US" b="0" dirty="0" smtClean="0"/>
              <a:t> </a:t>
            </a:r>
            <a:r>
              <a:rPr lang="en-US" b="0" dirty="0" err="1" smtClean="0"/>
              <a:t>chức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Sứ</a:t>
            </a:r>
            <a:r>
              <a:rPr lang="en-US" b="0" dirty="0" smtClean="0"/>
              <a:t> </a:t>
            </a:r>
            <a:r>
              <a:rPr lang="en-US" b="0" dirty="0" err="1" smtClean="0"/>
              <a:t>mệnh</a:t>
            </a:r>
            <a:r>
              <a:rPr lang="en-US" b="0" dirty="0" smtClean="0"/>
              <a:t> </a:t>
            </a:r>
            <a:r>
              <a:rPr lang="en-US" b="0" dirty="0" err="1" smtClean="0"/>
              <a:t>chức</a:t>
            </a:r>
            <a:r>
              <a:rPr lang="en-US" b="0" dirty="0" smtClean="0"/>
              <a:t> </a:t>
            </a:r>
            <a:r>
              <a:rPr lang="en-US" b="0" dirty="0" err="1" smtClean="0"/>
              <a:t>năng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Phân</a:t>
            </a:r>
            <a:r>
              <a:rPr lang="en-US" b="0" dirty="0" smtClean="0"/>
              <a:t> </a:t>
            </a:r>
            <a:r>
              <a:rPr lang="en-US" b="0" dirty="0" err="1" smtClean="0"/>
              <a:t>tích</a:t>
            </a:r>
            <a:r>
              <a:rPr lang="en-US" b="0" dirty="0" smtClean="0"/>
              <a:t> SWOT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Lực</a:t>
            </a:r>
            <a:r>
              <a:rPr lang="en-US" b="0" dirty="0" smtClean="0"/>
              <a:t> </a:t>
            </a:r>
            <a:r>
              <a:rPr lang="en-US" b="0" dirty="0" err="1" smtClean="0"/>
              <a:t>lượng</a:t>
            </a:r>
            <a:r>
              <a:rPr lang="en-US" b="0" dirty="0" smtClean="0"/>
              <a:t> </a:t>
            </a:r>
            <a:r>
              <a:rPr lang="en-US" b="0" dirty="0" err="1" smtClean="0"/>
              <a:t>dẫn</a:t>
            </a:r>
            <a:r>
              <a:rPr lang="en-US" b="0" dirty="0" smtClean="0"/>
              <a:t> </a:t>
            </a:r>
            <a:r>
              <a:rPr lang="en-US" b="0" dirty="0" err="1" smtClean="0"/>
              <a:t>dắt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Giá</a:t>
            </a:r>
            <a:r>
              <a:rPr lang="en-US" b="0" dirty="0" smtClean="0"/>
              <a:t> </a:t>
            </a:r>
            <a:r>
              <a:rPr lang="en-US" b="0" dirty="0" err="1" smtClean="0"/>
              <a:t>trị</a:t>
            </a:r>
            <a:r>
              <a:rPr lang="en-US" b="0" dirty="0" smtClean="0"/>
              <a:t> </a:t>
            </a:r>
            <a:r>
              <a:rPr lang="en-US" b="0" dirty="0" err="1" smtClean="0"/>
              <a:t>của</a:t>
            </a:r>
            <a:r>
              <a:rPr lang="en-US" b="0" dirty="0" smtClean="0"/>
              <a:t> </a:t>
            </a:r>
            <a:r>
              <a:rPr lang="en-US" b="0" dirty="0" err="1" smtClean="0"/>
              <a:t>tổ</a:t>
            </a:r>
            <a:r>
              <a:rPr lang="en-US" b="0" dirty="0" smtClean="0"/>
              <a:t> </a:t>
            </a:r>
            <a:r>
              <a:rPr lang="en-US" b="0" dirty="0" err="1" smtClean="0"/>
              <a:t>chức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Chiến</a:t>
            </a:r>
            <a:r>
              <a:rPr lang="en-US" b="0" dirty="0" smtClean="0"/>
              <a:t> </a:t>
            </a:r>
            <a:r>
              <a:rPr lang="en-US" b="0" dirty="0" err="1" smtClean="0"/>
              <a:t>lược</a:t>
            </a:r>
            <a:r>
              <a:rPr lang="en-US" b="0" dirty="0" smtClean="0"/>
              <a:t> </a:t>
            </a:r>
            <a:r>
              <a:rPr lang="en-US" b="0" dirty="0" err="1" smtClean="0"/>
              <a:t>đáp</a:t>
            </a:r>
            <a:r>
              <a:rPr lang="en-US" b="0" dirty="0" smtClean="0"/>
              <a:t> </a:t>
            </a:r>
            <a:r>
              <a:rPr lang="en-US" b="0" dirty="0" err="1" smtClean="0"/>
              <a:t>ứng</a:t>
            </a:r>
            <a:r>
              <a:rPr lang="en-US" b="0" dirty="0" smtClean="0"/>
              <a:t> </a:t>
            </a:r>
            <a:r>
              <a:rPr lang="en-US" b="0" dirty="0" err="1" smtClean="0"/>
              <a:t>tầm</a:t>
            </a:r>
            <a:r>
              <a:rPr lang="en-US" b="0" dirty="0" smtClean="0"/>
              <a:t> </a:t>
            </a:r>
            <a:r>
              <a:rPr lang="en-US" b="0" dirty="0" err="1" smtClean="0"/>
              <a:t>nhìn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Mức</a:t>
            </a:r>
            <a:r>
              <a:rPr lang="en-US" b="0" dirty="0" smtClean="0"/>
              <a:t> </a:t>
            </a:r>
            <a:r>
              <a:rPr lang="en-US" b="0" dirty="0" err="1" smtClean="0"/>
              <a:t>độ</a:t>
            </a:r>
            <a:r>
              <a:rPr lang="en-US" b="0" dirty="0" smtClean="0"/>
              <a:t> </a:t>
            </a:r>
            <a:r>
              <a:rPr lang="en-US" b="0" dirty="0" err="1" smtClean="0"/>
              <a:t>hiệu</a:t>
            </a:r>
            <a:r>
              <a:rPr lang="en-US" b="0" dirty="0" smtClean="0"/>
              <a:t> </a:t>
            </a:r>
            <a:r>
              <a:rPr lang="en-US" b="0" dirty="0" err="1" smtClean="0"/>
              <a:t>suất</a:t>
            </a:r>
            <a:r>
              <a:rPr lang="en-US" b="0" dirty="0" smtClean="0"/>
              <a:t> </a:t>
            </a:r>
            <a:r>
              <a:rPr lang="en-US" b="0" dirty="0" err="1" smtClean="0"/>
              <a:t>hiện</a:t>
            </a:r>
            <a:r>
              <a:rPr lang="en-US" b="0" dirty="0" smtClean="0"/>
              <a:t> </a:t>
            </a:r>
            <a:r>
              <a:rPr lang="en-US" b="0" dirty="0" err="1" smtClean="0"/>
              <a:t>tại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Đo</a:t>
            </a:r>
            <a:r>
              <a:rPr lang="en-US" b="0" dirty="0" smtClean="0"/>
              <a:t> </a:t>
            </a:r>
            <a:r>
              <a:rPr lang="en-US" b="0" dirty="0" err="1" smtClean="0"/>
              <a:t>lường</a:t>
            </a:r>
            <a:r>
              <a:rPr lang="en-US" b="0" dirty="0" smtClean="0"/>
              <a:t> </a:t>
            </a:r>
            <a:r>
              <a:rPr lang="en-US" b="0" dirty="0" err="1" smtClean="0"/>
              <a:t>thiếu</a:t>
            </a:r>
            <a:r>
              <a:rPr lang="en-US" b="0" dirty="0" smtClean="0"/>
              <a:t> </a:t>
            </a:r>
            <a:r>
              <a:rPr lang="en-US" b="0" dirty="0" err="1" smtClean="0"/>
              <a:t>sót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Mục</a:t>
            </a:r>
            <a:r>
              <a:rPr lang="en-US" b="0" dirty="0" smtClean="0"/>
              <a:t> </a:t>
            </a:r>
            <a:r>
              <a:rPr lang="en-US" b="0" dirty="0" err="1" smtClean="0"/>
              <a:t>tiêu</a:t>
            </a:r>
            <a:r>
              <a:rPr lang="en-US" b="0" dirty="0" smtClean="0"/>
              <a:t> </a:t>
            </a:r>
            <a:r>
              <a:rPr lang="en-US" b="0" dirty="0" err="1" smtClean="0"/>
              <a:t>để</a:t>
            </a:r>
            <a:r>
              <a:rPr lang="en-US" b="0" dirty="0" smtClean="0"/>
              <a:t> </a:t>
            </a:r>
            <a:r>
              <a:rPr lang="en-US" b="0" dirty="0" err="1" smtClean="0"/>
              <a:t>hoàn</a:t>
            </a:r>
            <a:r>
              <a:rPr lang="en-US" b="0" dirty="0" smtClean="0"/>
              <a:t> </a:t>
            </a:r>
            <a:r>
              <a:rPr lang="en-US" b="0" dirty="0" err="1" smtClean="0"/>
              <a:t>thiện</a:t>
            </a:r>
            <a:r>
              <a:rPr lang="en-US" b="0" dirty="0" smtClean="0"/>
              <a:t> </a:t>
            </a:r>
            <a:r>
              <a:rPr lang="en-US" b="0" dirty="0" err="1" smtClean="0"/>
              <a:t>những</a:t>
            </a:r>
            <a:r>
              <a:rPr lang="en-US" b="0" dirty="0" smtClean="0"/>
              <a:t> </a:t>
            </a:r>
            <a:r>
              <a:rPr lang="en-US" b="0" dirty="0" err="1" smtClean="0"/>
              <a:t>thiếu</a:t>
            </a:r>
            <a:r>
              <a:rPr lang="en-US" b="0" dirty="0" smtClean="0"/>
              <a:t> </a:t>
            </a:r>
            <a:r>
              <a:rPr lang="en-US" b="0" dirty="0" err="1" smtClean="0"/>
              <a:t>sót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Kế</a:t>
            </a:r>
            <a:r>
              <a:rPr lang="en-US" b="0" dirty="0" smtClean="0"/>
              <a:t> </a:t>
            </a:r>
            <a:r>
              <a:rPr lang="en-US" b="0" dirty="0" err="1" smtClean="0"/>
              <a:t>hoạch</a:t>
            </a:r>
            <a:r>
              <a:rPr lang="en-US" b="0" dirty="0" smtClean="0"/>
              <a:t> </a:t>
            </a:r>
            <a:r>
              <a:rPr lang="en-US" b="0" dirty="0" err="1" smtClean="0"/>
              <a:t>hoạt</a:t>
            </a:r>
            <a:r>
              <a:rPr lang="en-US" b="0" dirty="0" smtClean="0"/>
              <a:t> </a:t>
            </a:r>
            <a:r>
              <a:rPr lang="en-US" b="0" dirty="0" err="1" smtClean="0"/>
              <a:t>động</a:t>
            </a:r>
            <a:r>
              <a:rPr lang="en-US" b="0" dirty="0" smtClean="0"/>
              <a:t> </a:t>
            </a:r>
            <a:r>
              <a:rPr lang="en-US" b="0" dirty="0" err="1" smtClean="0"/>
              <a:t>thường</a:t>
            </a:r>
            <a:r>
              <a:rPr lang="en-US" b="0" dirty="0" smtClean="0"/>
              <a:t> </a:t>
            </a:r>
            <a:r>
              <a:rPr lang="en-US" b="0" dirty="0" err="1" smtClean="0"/>
              <a:t>niên</a:t>
            </a:r>
            <a:endParaRPr lang="en-US" b="0" dirty="0"/>
          </a:p>
          <a:p>
            <a:endParaRPr lang="en-MY" dirty="0"/>
          </a:p>
        </p:txBody>
      </p:sp>
      <p:sp>
        <p:nvSpPr>
          <p:cNvPr id="4" name="Oval 3"/>
          <p:cNvSpPr/>
          <p:nvPr/>
        </p:nvSpPr>
        <p:spPr>
          <a:xfrm>
            <a:off x="651491" y="1851591"/>
            <a:ext cx="3913973" cy="4613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1196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508" y="0"/>
            <a:ext cx="10515600" cy="822740"/>
          </a:xfrm>
        </p:spPr>
        <p:txBody>
          <a:bodyPr>
            <a:normAutofit/>
          </a:bodyPr>
          <a:lstStyle/>
          <a:p>
            <a:pPr algn="ctr"/>
            <a:r>
              <a:rPr lang="en-MY" sz="3000" b="1" dirty="0" err="1" smtClean="0"/>
              <a:t>Mẫu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lập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kế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hoạch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chiến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lược</a:t>
            </a:r>
            <a:endParaRPr lang="en-MY" sz="30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474952" y="1966958"/>
            <a:ext cx="2042445" cy="107677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>
                <a:solidFill>
                  <a:schemeClr val="tx1"/>
                </a:solidFill>
              </a:rPr>
              <a:t>Chúng</a:t>
            </a:r>
            <a:r>
              <a:rPr lang="en-MY" dirty="0" smtClean="0">
                <a:solidFill>
                  <a:schemeClr val="tx1"/>
                </a:solidFill>
              </a:rPr>
              <a:t> ta </a:t>
            </a:r>
            <a:r>
              <a:rPr lang="en-MY" dirty="0" err="1" smtClean="0">
                <a:solidFill>
                  <a:schemeClr val="tx1"/>
                </a:solidFill>
              </a:rPr>
              <a:t>đang</a:t>
            </a:r>
            <a:r>
              <a:rPr lang="en-MY" dirty="0" smtClean="0">
                <a:solidFill>
                  <a:schemeClr val="tx1"/>
                </a:solidFill>
              </a:rPr>
              <a:t>       ở </a:t>
            </a:r>
            <a:r>
              <a:rPr lang="en-MY" dirty="0" err="1" smtClean="0">
                <a:solidFill>
                  <a:schemeClr val="tx1"/>
                </a:solidFill>
              </a:rPr>
              <a:t>đâu</a:t>
            </a:r>
            <a:r>
              <a:rPr lang="en-MY" dirty="0" smtClean="0">
                <a:solidFill>
                  <a:schemeClr val="tx1"/>
                </a:solidFill>
              </a:rPr>
              <a:t> ?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357076" y="1974079"/>
            <a:ext cx="2042445" cy="107677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>
                <a:solidFill>
                  <a:schemeClr val="tx1"/>
                </a:solidFill>
              </a:rPr>
              <a:t>Chúng</a:t>
            </a:r>
            <a:r>
              <a:rPr lang="en-MY" dirty="0" smtClean="0">
                <a:solidFill>
                  <a:schemeClr val="tx1"/>
                </a:solidFill>
              </a:rPr>
              <a:t> ta </a:t>
            </a:r>
            <a:r>
              <a:rPr lang="en-MY" dirty="0" err="1" smtClean="0">
                <a:solidFill>
                  <a:schemeClr val="tx1"/>
                </a:solidFill>
              </a:rPr>
              <a:t>muốn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phát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triển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thế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nào</a:t>
            </a:r>
            <a:r>
              <a:rPr lang="en-MY" dirty="0" smtClean="0">
                <a:solidFill>
                  <a:schemeClr val="tx1"/>
                </a:solidFill>
              </a:rPr>
              <a:t>?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43001" y="1974079"/>
            <a:ext cx="2042445" cy="107677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>
                <a:solidFill>
                  <a:schemeClr val="tx1"/>
                </a:solidFill>
              </a:rPr>
              <a:t>Chúng</a:t>
            </a:r>
            <a:r>
              <a:rPr lang="en-MY" dirty="0" smtClean="0">
                <a:solidFill>
                  <a:schemeClr val="tx1"/>
                </a:solidFill>
              </a:rPr>
              <a:t> ta </a:t>
            </a:r>
            <a:r>
              <a:rPr lang="en-MY" dirty="0" err="1" smtClean="0">
                <a:solidFill>
                  <a:schemeClr val="tx1"/>
                </a:solidFill>
              </a:rPr>
              <a:t>sẽ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thực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hiện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thế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nào</a:t>
            </a:r>
            <a:r>
              <a:rPr lang="en-MY" dirty="0" smtClean="0">
                <a:solidFill>
                  <a:schemeClr val="tx1"/>
                </a:solidFill>
              </a:rPr>
              <a:t>?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722408" y="1974079"/>
            <a:ext cx="2042445" cy="107677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>
                <a:solidFill>
                  <a:schemeClr val="tx1"/>
                </a:solidFill>
              </a:rPr>
              <a:t>Chúng</a:t>
            </a:r>
            <a:r>
              <a:rPr lang="en-MY" dirty="0" smtClean="0">
                <a:solidFill>
                  <a:schemeClr val="tx1"/>
                </a:solidFill>
              </a:rPr>
              <a:t> ta </a:t>
            </a:r>
            <a:r>
              <a:rPr lang="en-MY" dirty="0" err="1" smtClean="0">
                <a:solidFill>
                  <a:schemeClr val="tx1"/>
                </a:solidFill>
              </a:rPr>
              <a:t>đang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thực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hiện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thế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nào</a:t>
            </a:r>
            <a:r>
              <a:rPr lang="en-MY" dirty="0" smtClean="0">
                <a:solidFill>
                  <a:schemeClr val="tx1"/>
                </a:solidFill>
              </a:rPr>
              <a:t>?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17622" y="3425438"/>
            <a:ext cx="2461188" cy="317191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Phân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tích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thị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trường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Tập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hợp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thông</a:t>
            </a:r>
            <a:r>
              <a:rPr lang="en-MY" dirty="0" smtClean="0">
                <a:solidFill>
                  <a:schemeClr val="tx1"/>
                </a:solidFill>
              </a:rPr>
              <a:t> tin (</a:t>
            </a:r>
            <a:r>
              <a:rPr lang="en-MY" dirty="0" err="1" smtClean="0">
                <a:solidFill>
                  <a:schemeClr val="tx1"/>
                </a:solidFill>
              </a:rPr>
              <a:t>Nội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kiểm</a:t>
            </a:r>
            <a:r>
              <a:rPr lang="en-MY" dirty="0" smtClean="0">
                <a:solidFill>
                  <a:schemeClr val="tx1"/>
                </a:solidFill>
              </a:rPr>
              <a:t>/ </a:t>
            </a:r>
            <a:r>
              <a:rPr lang="en-MY" dirty="0" err="1" smtClean="0">
                <a:solidFill>
                  <a:schemeClr val="tx1"/>
                </a:solidFill>
              </a:rPr>
              <a:t>Ngoại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kiểm</a:t>
            </a:r>
            <a:r>
              <a:rPr lang="en-MY" dirty="0" smtClean="0">
                <a:solidFill>
                  <a:schemeClr val="tx1"/>
                </a:solidFill>
              </a:rPr>
              <a:t>)</a:t>
            </a:r>
          </a:p>
          <a:p>
            <a:endParaRPr lang="en-MY" dirty="0" smtClean="0">
              <a:solidFill>
                <a:schemeClr val="tx1"/>
              </a:solidFill>
            </a:endParaRPr>
          </a:p>
          <a:p>
            <a:r>
              <a:rPr lang="en-MY" dirty="0" err="1">
                <a:solidFill>
                  <a:schemeClr val="tx1"/>
                </a:solidFill>
              </a:rPr>
              <a:t>Phân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tích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thực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trạng</a:t>
            </a:r>
            <a:endParaRPr lang="en-MY" dirty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r>
              <a:rPr lang="en-MY" dirty="0" smtClean="0">
                <a:solidFill>
                  <a:schemeClr val="tx1"/>
                </a:solidFill>
              </a:rPr>
              <a:t>SWOT</a:t>
            </a: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7290" y="1085316"/>
            <a:ext cx="10502781" cy="63238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3600" b="1" dirty="0" err="1" smtClean="0">
                <a:solidFill>
                  <a:schemeClr val="tx1"/>
                </a:solidFill>
              </a:rPr>
              <a:t>Chúng</a:t>
            </a:r>
            <a:r>
              <a:rPr lang="en-MY" sz="3600" b="1" dirty="0" smtClean="0">
                <a:solidFill>
                  <a:schemeClr val="tx1"/>
                </a:solidFill>
              </a:rPr>
              <a:t> ta </a:t>
            </a:r>
            <a:r>
              <a:rPr lang="en-MY" sz="3600" b="1" dirty="0" err="1" smtClean="0">
                <a:solidFill>
                  <a:schemeClr val="tx1"/>
                </a:solidFill>
              </a:rPr>
              <a:t>là</a:t>
            </a:r>
            <a:r>
              <a:rPr lang="en-MY" sz="3600" b="1" dirty="0" smtClean="0">
                <a:solidFill>
                  <a:schemeClr val="tx1"/>
                </a:solidFill>
              </a:rPr>
              <a:t> </a:t>
            </a:r>
            <a:r>
              <a:rPr lang="en-MY" sz="3600" b="1" dirty="0" err="1" smtClean="0">
                <a:solidFill>
                  <a:schemeClr val="tx1"/>
                </a:solidFill>
              </a:rPr>
              <a:t>ai</a:t>
            </a:r>
            <a:r>
              <a:rPr lang="en-MY" sz="3600" b="1" dirty="0" smtClean="0">
                <a:solidFill>
                  <a:schemeClr val="tx1"/>
                </a:solidFill>
              </a:rPr>
              <a:t> ?– </a:t>
            </a:r>
            <a:r>
              <a:rPr lang="en-MY" sz="3600" b="1" dirty="0" err="1" smtClean="0">
                <a:solidFill>
                  <a:schemeClr val="tx1"/>
                </a:solidFill>
              </a:rPr>
              <a:t>Nhiệm</a:t>
            </a:r>
            <a:r>
              <a:rPr lang="en-MY" sz="3600" b="1" dirty="0" smtClean="0">
                <a:solidFill>
                  <a:schemeClr val="tx1"/>
                </a:solidFill>
              </a:rPr>
              <a:t> </a:t>
            </a:r>
            <a:r>
              <a:rPr lang="en-MY" sz="3600" b="1" dirty="0" err="1" smtClean="0">
                <a:solidFill>
                  <a:schemeClr val="tx1"/>
                </a:solidFill>
              </a:rPr>
              <a:t>vụ</a:t>
            </a:r>
            <a:r>
              <a:rPr lang="en-MY" sz="3600" b="1" dirty="0" smtClean="0">
                <a:solidFill>
                  <a:schemeClr val="tx1"/>
                </a:solidFill>
              </a:rPr>
              <a:t> &amp; </a:t>
            </a:r>
            <a:r>
              <a:rPr lang="en-MY" sz="3600" b="1" dirty="0" err="1" smtClean="0">
                <a:solidFill>
                  <a:schemeClr val="tx1"/>
                </a:solidFill>
              </a:rPr>
              <a:t>Sứ</a:t>
            </a:r>
            <a:r>
              <a:rPr lang="en-MY" sz="3600" b="1" dirty="0" smtClean="0">
                <a:solidFill>
                  <a:schemeClr val="tx1"/>
                </a:solidFill>
              </a:rPr>
              <a:t> </a:t>
            </a:r>
            <a:r>
              <a:rPr lang="en-MY" sz="3600" b="1" dirty="0" err="1" smtClean="0">
                <a:solidFill>
                  <a:schemeClr val="tx1"/>
                </a:solidFill>
              </a:rPr>
              <a:t>mệnh</a:t>
            </a:r>
            <a:r>
              <a:rPr lang="en-MY" sz="3600" b="1" dirty="0" smtClean="0">
                <a:solidFill>
                  <a:schemeClr val="tx1"/>
                </a:solidFill>
              </a:rPr>
              <a:t> </a:t>
            </a:r>
            <a:endParaRPr lang="en-MY" sz="3600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147704" y="3425439"/>
            <a:ext cx="2461188" cy="31719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Các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mục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tiêu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chiến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lược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Các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mục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đích</a:t>
            </a:r>
            <a:r>
              <a:rPr lang="en-MY" dirty="0" smtClean="0">
                <a:solidFill>
                  <a:schemeClr val="tx1"/>
                </a:solidFill>
              </a:rPr>
              <a:t>  – </a:t>
            </a:r>
            <a:r>
              <a:rPr lang="en-MY" dirty="0" err="1" smtClean="0">
                <a:solidFill>
                  <a:schemeClr val="tx1"/>
                </a:solidFill>
              </a:rPr>
              <a:t>Các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mục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đích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chiến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lược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Các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mục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tiêu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thông</a:t>
            </a:r>
            <a:r>
              <a:rPr lang="en-MY" dirty="0" smtClean="0">
                <a:solidFill>
                  <a:schemeClr val="tx1"/>
                </a:solidFill>
              </a:rPr>
              <a:t> minh (SMART)</a:t>
            </a: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58968" y="3425439"/>
            <a:ext cx="2210513" cy="31719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Năng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lực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cốt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lõi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Định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hướng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chiến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lược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Hoạch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định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chiến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lược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Hành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động</a:t>
            </a:r>
            <a:r>
              <a:rPr lang="en-MY" dirty="0" smtClean="0">
                <a:solidFill>
                  <a:schemeClr val="tx1"/>
                </a:solidFill>
              </a:rPr>
              <a:t>…</a:t>
            </a: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638375" y="3425439"/>
            <a:ext cx="2210513" cy="31719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dirty="0" smtClean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Đo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lường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hiệu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suất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Đánh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giá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chiến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lược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  <a:p>
            <a:r>
              <a:rPr lang="en-MY" dirty="0" err="1" smtClean="0">
                <a:solidFill>
                  <a:schemeClr val="tx1"/>
                </a:solidFill>
              </a:rPr>
              <a:t>Phản</a:t>
            </a:r>
            <a:r>
              <a:rPr lang="en-MY" dirty="0" smtClean="0">
                <a:solidFill>
                  <a:schemeClr val="tx1"/>
                </a:solidFill>
              </a:rPr>
              <a:t> </a:t>
            </a:r>
            <a:r>
              <a:rPr lang="en-MY" dirty="0" err="1" smtClean="0">
                <a:solidFill>
                  <a:schemeClr val="tx1"/>
                </a:solidFill>
              </a:rPr>
              <a:t>hồi</a:t>
            </a:r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 smtClean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8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682" y="511306"/>
            <a:ext cx="8892988" cy="1371600"/>
          </a:xfrm>
        </p:spPr>
        <p:txBody>
          <a:bodyPr/>
          <a:lstStyle/>
          <a:p>
            <a:r>
              <a:rPr lang="en-MY" b="1" dirty="0" err="1" smtClean="0"/>
              <a:t>Tất</a:t>
            </a:r>
            <a:r>
              <a:rPr lang="en-MY" b="1" dirty="0" smtClean="0"/>
              <a:t> </a:t>
            </a:r>
            <a:r>
              <a:rPr lang="en-MY" b="1" dirty="0" err="1" smtClean="0"/>
              <a:t>cả</a:t>
            </a:r>
            <a:r>
              <a:rPr lang="en-MY" b="1" dirty="0" smtClean="0"/>
              <a:t> </a:t>
            </a:r>
            <a:r>
              <a:rPr lang="en-MY" b="1" dirty="0" err="1" smtClean="0"/>
              <a:t>đều</a:t>
            </a:r>
            <a:r>
              <a:rPr lang="en-MY" b="1" dirty="0" smtClean="0"/>
              <a:t> </a:t>
            </a:r>
            <a:r>
              <a:rPr lang="en-MY" b="1" dirty="0" err="1" smtClean="0"/>
              <a:t>bắt</a:t>
            </a:r>
            <a:r>
              <a:rPr lang="en-MY" b="1" dirty="0" smtClean="0"/>
              <a:t> </a:t>
            </a:r>
            <a:r>
              <a:rPr lang="en-MY" b="1" dirty="0" err="1" smtClean="0"/>
              <a:t>đầu</a:t>
            </a:r>
            <a:r>
              <a:rPr lang="en-MY" b="1" dirty="0"/>
              <a:t> </a:t>
            </a:r>
            <a:r>
              <a:rPr lang="en-MY" b="1" dirty="0" err="1" smtClean="0"/>
              <a:t>bằng</a:t>
            </a:r>
            <a:r>
              <a:rPr lang="en-MY" b="1" dirty="0" smtClean="0"/>
              <a:t> TẦM NHÌN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318" y="2021542"/>
            <a:ext cx="10160000" cy="4373563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200" b="0" dirty="0" err="1" smtClean="0">
                <a:latin typeface="+mj-lt"/>
                <a:cs typeface="Arial" panose="020B0604020202020204" pitchFamily="34" charset="0"/>
              </a:rPr>
              <a:t>Nếu</a:t>
            </a:r>
            <a:r>
              <a:rPr lang="en-US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0" dirty="0" err="1" smtClean="0">
                <a:latin typeface="+mj-lt"/>
                <a:cs typeface="Arial" panose="020B0604020202020204" pitchFamily="34" charset="0"/>
              </a:rPr>
              <a:t>chúng</a:t>
            </a:r>
            <a:r>
              <a:rPr lang="en-US" sz="2200" b="0" dirty="0" smtClean="0">
                <a:latin typeface="+mj-lt"/>
                <a:cs typeface="Arial" panose="020B0604020202020204" pitchFamily="34" charset="0"/>
              </a:rPr>
              <a:t> ta </a:t>
            </a:r>
            <a:r>
              <a:rPr lang="en-US" sz="2200" b="0" dirty="0" err="1" smtClean="0">
                <a:latin typeface="+mj-lt"/>
                <a:cs typeface="Arial" panose="020B0604020202020204" pitchFamily="34" charset="0"/>
              </a:rPr>
              <a:t>không</a:t>
            </a:r>
            <a:r>
              <a:rPr lang="en-US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0" dirty="0" err="1" smtClean="0">
                <a:latin typeface="+mj-lt"/>
                <a:cs typeface="Arial" panose="020B0604020202020204" pitchFamily="34" charset="0"/>
              </a:rPr>
              <a:t>thể</a:t>
            </a:r>
            <a:r>
              <a:rPr lang="en-US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0" dirty="0" err="1" smtClean="0">
                <a:latin typeface="+mj-lt"/>
                <a:cs typeface="Arial" panose="020B0604020202020204" pitchFamily="34" charset="0"/>
              </a:rPr>
              <a:t>nhìn</a:t>
            </a:r>
            <a:r>
              <a:rPr lang="en-US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0" dirty="0" err="1" smtClean="0">
                <a:latin typeface="+mj-lt"/>
                <a:cs typeface="Arial" panose="020B0604020202020204" pitchFamily="34" charset="0"/>
              </a:rPr>
              <a:t>thấy</a:t>
            </a:r>
            <a:r>
              <a:rPr lang="en-US" sz="22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0" dirty="0" err="1" smtClean="0">
                <a:latin typeface="+mj-lt"/>
                <a:cs typeface="Arial" panose="020B0604020202020204" pitchFamily="34" charset="0"/>
              </a:rPr>
              <a:t>thì</a:t>
            </a:r>
            <a:r>
              <a:rPr lang="en-US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0" dirty="0" err="1" smtClean="0">
                <a:latin typeface="+mj-lt"/>
                <a:cs typeface="Arial" panose="020B0604020202020204" pitchFamily="34" charset="0"/>
              </a:rPr>
              <a:t>sẽ</a:t>
            </a:r>
            <a:r>
              <a:rPr lang="en-US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0" dirty="0" err="1" smtClean="0">
                <a:latin typeface="+mj-lt"/>
                <a:cs typeface="Arial" panose="020B0604020202020204" pitchFamily="34" charset="0"/>
              </a:rPr>
              <a:t>không</a:t>
            </a:r>
            <a:r>
              <a:rPr lang="en-US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0" dirty="0" err="1" smtClean="0">
                <a:latin typeface="+mj-lt"/>
                <a:cs typeface="Arial" panose="020B0604020202020204" pitchFamily="34" charset="0"/>
              </a:rPr>
              <a:t>thể</a:t>
            </a:r>
            <a:r>
              <a:rPr lang="en-US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0" dirty="0" err="1" smtClean="0">
                <a:latin typeface="+mj-lt"/>
                <a:cs typeface="Arial" panose="020B0604020202020204" pitchFamily="34" charset="0"/>
              </a:rPr>
              <a:t>đạt</a:t>
            </a:r>
            <a:r>
              <a:rPr lang="en-US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0" dirty="0" err="1" smtClean="0">
                <a:latin typeface="+mj-lt"/>
                <a:cs typeface="Arial" panose="020B0604020202020204" pitchFamily="34" charset="0"/>
              </a:rPr>
              <a:t>tới</a:t>
            </a:r>
            <a:endParaRPr lang="en-US" sz="2200" b="0" dirty="0" smtClean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200" b="0" dirty="0" smtClean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Một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tuyên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bố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định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hướng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tương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lại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về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mục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tiêu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và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khát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vọng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của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tổ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US" sz="2200" b="0" dirty="0" err="1" smtClean="0">
                <a:latin typeface="+mj-lt"/>
                <a:ea typeface="ＭＳ Ｐゴシック" panose="020B0600070205080204" pitchFamily="34" charset="-128"/>
              </a:rPr>
              <a:t>chức</a:t>
            </a:r>
            <a:r>
              <a:rPr lang="en-US" sz="2200" b="0" dirty="0" smtClean="0">
                <a:latin typeface="+mj-lt"/>
                <a:ea typeface="ＭＳ Ｐゴシック" panose="020B0600070205080204" pitchFamily="34" charset="-128"/>
              </a:rPr>
              <a:t>.  </a:t>
            </a:r>
            <a:endParaRPr lang="en-MY" sz="2200" b="0" dirty="0" smtClean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MY" sz="2200" b="0" dirty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Xây</a:t>
            </a:r>
            <a:r>
              <a:rPr lang="en-MY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dựng</a:t>
            </a:r>
            <a:r>
              <a:rPr lang="en-MY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những</a:t>
            </a:r>
            <a:r>
              <a:rPr lang="en-MY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hiểu</a:t>
            </a:r>
            <a:r>
              <a:rPr lang="en-MY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biết</a:t>
            </a:r>
            <a:r>
              <a:rPr lang="en-MY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rõ</a:t>
            </a:r>
            <a:r>
              <a:rPr lang="en-MY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ràng</a:t>
            </a:r>
            <a:r>
              <a:rPr lang="en-MY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về</a:t>
            </a:r>
            <a:r>
              <a:rPr lang="en-MY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tương</a:t>
            </a:r>
            <a:r>
              <a:rPr lang="en-MY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lai</a:t>
            </a:r>
            <a:r>
              <a:rPr lang="en-MY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mà</a:t>
            </a:r>
            <a:r>
              <a:rPr lang="en-MY" sz="22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mình</a:t>
            </a:r>
            <a:r>
              <a:rPr lang="en-MY" sz="2200" b="0" dirty="0" smtClean="0">
                <a:latin typeface="+mj-lt"/>
                <a:cs typeface="Arial" panose="020B0604020202020204" pitchFamily="34" charset="0"/>
              </a:rPr>
              <a:t> mong </a:t>
            </a:r>
            <a:r>
              <a:rPr lang="en-MY" sz="2200" b="0" dirty="0" err="1" smtClean="0">
                <a:latin typeface="+mj-lt"/>
                <a:cs typeface="Arial" panose="020B0604020202020204" pitchFamily="34" charset="0"/>
              </a:rPr>
              <a:t>muốn</a:t>
            </a:r>
            <a:endParaRPr lang="en-US" sz="2200" b="0" dirty="0" smtClean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200" b="0" dirty="0" smtClean="0">
              <a:latin typeface="+mj-l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b="0" dirty="0" err="1" smtClean="0">
                <a:latin typeface="+mj-lt"/>
              </a:rPr>
              <a:t>Tầm</a:t>
            </a:r>
            <a:r>
              <a:rPr lang="en-US" sz="2200" b="0" dirty="0" smtClean="0">
                <a:latin typeface="+mj-lt"/>
              </a:rPr>
              <a:t> </a:t>
            </a:r>
            <a:r>
              <a:rPr lang="en-US" sz="2200" b="0" dirty="0" err="1" smtClean="0">
                <a:latin typeface="+mj-lt"/>
              </a:rPr>
              <a:t>nhìn</a:t>
            </a:r>
            <a:r>
              <a:rPr lang="en-US" sz="2200" b="0" dirty="0" smtClean="0">
                <a:latin typeface="+mj-lt"/>
              </a:rPr>
              <a:t> </a:t>
            </a:r>
            <a:r>
              <a:rPr lang="en-US" sz="2200" b="0" dirty="0" err="1" smtClean="0">
                <a:latin typeface="+mj-lt"/>
              </a:rPr>
              <a:t>là</a:t>
            </a:r>
            <a:r>
              <a:rPr lang="en-US" sz="2200" b="0" dirty="0" smtClean="0">
                <a:latin typeface="+mj-lt"/>
              </a:rPr>
              <a:t> </a:t>
            </a:r>
            <a:r>
              <a:rPr lang="en-US" sz="2200" b="0" dirty="0" err="1" smtClean="0">
                <a:latin typeface="+mj-lt"/>
              </a:rPr>
              <a:t>tương</a:t>
            </a:r>
            <a:r>
              <a:rPr lang="en-US" sz="2200" b="0" dirty="0" smtClean="0">
                <a:latin typeface="+mj-lt"/>
              </a:rPr>
              <a:t> </a:t>
            </a:r>
            <a:r>
              <a:rPr lang="en-US" sz="2200" b="0" dirty="0" err="1" smtClean="0">
                <a:latin typeface="+mj-lt"/>
              </a:rPr>
              <a:t>lai</a:t>
            </a:r>
            <a:r>
              <a:rPr lang="en-US" sz="2200" b="0" dirty="0" smtClean="0">
                <a:latin typeface="+mj-lt"/>
              </a:rPr>
              <a:t> – </a:t>
            </a:r>
            <a:r>
              <a:rPr lang="en-US" sz="2200" b="0" dirty="0" err="1" smtClean="0">
                <a:latin typeface="+mj-lt"/>
              </a:rPr>
              <a:t>trong</a:t>
            </a:r>
            <a:r>
              <a:rPr lang="en-US" sz="2200" b="0" dirty="0" smtClean="0">
                <a:latin typeface="+mj-lt"/>
              </a:rPr>
              <a:t> </a:t>
            </a:r>
            <a:r>
              <a:rPr lang="en-US" sz="2200" b="0" dirty="0" err="1" smtClean="0">
                <a:latin typeface="+mj-lt"/>
              </a:rPr>
              <a:t>giai</a:t>
            </a:r>
            <a:r>
              <a:rPr lang="en-US" sz="2200" b="0" dirty="0" smtClean="0">
                <a:latin typeface="+mj-lt"/>
              </a:rPr>
              <a:t> </a:t>
            </a:r>
            <a:r>
              <a:rPr lang="en-US" sz="2200" b="0" dirty="0" err="1" smtClean="0">
                <a:latin typeface="+mj-lt"/>
              </a:rPr>
              <a:t>đoạn</a:t>
            </a:r>
            <a:r>
              <a:rPr lang="en-US" sz="2200" b="0" dirty="0" smtClean="0">
                <a:latin typeface="+mj-lt"/>
              </a:rPr>
              <a:t> 3-5 </a:t>
            </a:r>
            <a:r>
              <a:rPr lang="en-US" sz="2200" b="0" dirty="0" err="1" smtClean="0">
                <a:latin typeface="+mj-lt"/>
              </a:rPr>
              <a:t>năm</a:t>
            </a:r>
            <a:endParaRPr lang="en-US" sz="2200" b="0" dirty="0" smtClean="0">
              <a:latin typeface="+mj-lt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M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70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035" y="421660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Tầm</a:t>
            </a:r>
            <a:r>
              <a:rPr lang="en-MY" b="1" dirty="0" smtClean="0"/>
              <a:t> </a:t>
            </a:r>
            <a:r>
              <a:rPr lang="en-MY" b="1" dirty="0" err="1" smtClean="0"/>
              <a:t>nhìn</a:t>
            </a:r>
            <a:r>
              <a:rPr lang="en-MY" b="1" dirty="0" smtClean="0"/>
              <a:t> </a:t>
            </a:r>
            <a:r>
              <a:rPr lang="en-MY" b="1" dirty="0" err="1" smtClean="0"/>
              <a:t>là</a:t>
            </a:r>
            <a:r>
              <a:rPr lang="en-MY" b="1" dirty="0" smtClean="0"/>
              <a:t> ….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812" y="1931895"/>
            <a:ext cx="10160000" cy="43735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Tầm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nhìn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phải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là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nguồn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cảm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hứng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vĩnh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viễn</a:t>
            </a:r>
            <a:endParaRPr lang="en-US" sz="2500" b="0" dirty="0" smtClean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Đánh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thức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chúng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ta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vào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mỗi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buổi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sáng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endParaRPr lang="en-US" sz="2500" b="0" dirty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Thúc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đẩy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chúng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ta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đạt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được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mục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tiêu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và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theo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đuổi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nhiệm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vụ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. 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Dẫn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dắt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chúng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ta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phát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huy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tiềm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năng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của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mình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. 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Tầm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nhìn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phải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thật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chân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thực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!</a:t>
            </a:r>
            <a:endParaRPr lang="en-US" sz="2500" b="0" dirty="0"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MY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125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176" y="421660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Ví</a:t>
            </a:r>
            <a:r>
              <a:rPr lang="en-MY" b="1" dirty="0" smtClean="0"/>
              <a:t> </a:t>
            </a:r>
            <a:r>
              <a:rPr lang="en-MY" b="1" dirty="0" err="1" smtClean="0"/>
              <a:t>dụ</a:t>
            </a:r>
            <a:r>
              <a:rPr lang="en-MY" b="1" dirty="0" smtClean="0"/>
              <a:t>…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694" y="1892893"/>
            <a:ext cx="10515600" cy="4095531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MY" sz="2400" dirty="0" smtClean="0">
                <a:latin typeface="+mj-lt"/>
              </a:rPr>
              <a:t>Walt Disney </a:t>
            </a:r>
          </a:p>
          <a:p>
            <a:r>
              <a:rPr lang="en-MY" sz="2400" dirty="0">
                <a:latin typeface="+mj-lt"/>
              </a:rPr>
              <a:t>	</a:t>
            </a:r>
            <a:r>
              <a:rPr lang="en-MY" sz="2400" dirty="0" smtClean="0">
                <a:latin typeface="+mj-lt"/>
              </a:rPr>
              <a:t>	</a:t>
            </a:r>
            <a:r>
              <a:rPr lang="en-MY" sz="2400" dirty="0" err="1" smtClean="0">
                <a:latin typeface="+mj-lt"/>
              </a:rPr>
              <a:t>làm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mọi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người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vui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vẻ</a:t>
            </a:r>
            <a:endParaRPr lang="en-MY" sz="2400" dirty="0">
              <a:latin typeface="+mj-lt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MY" sz="2400" dirty="0" smtClean="0">
              <a:latin typeface="+mj-l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MY" sz="2400" dirty="0" smtClean="0">
                <a:latin typeface="+mj-lt"/>
              </a:rPr>
              <a:t>Nike</a:t>
            </a:r>
          </a:p>
          <a:p>
            <a:r>
              <a:rPr lang="en-MY" sz="2400" dirty="0">
                <a:latin typeface="+mj-lt"/>
              </a:rPr>
              <a:t>	</a:t>
            </a:r>
            <a:r>
              <a:rPr lang="en-MY" sz="2400" dirty="0" err="1" smtClean="0">
                <a:latin typeface="+mj-lt"/>
              </a:rPr>
              <a:t>trải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nghiệm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cảm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giác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cạnh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tranh</a:t>
            </a:r>
            <a:r>
              <a:rPr lang="en-MY" sz="2400" dirty="0" smtClean="0">
                <a:latin typeface="+mj-lt"/>
              </a:rPr>
              <a:t>, </a:t>
            </a:r>
            <a:r>
              <a:rPr lang="en-MY" sz="2400" dirty="0" err="1" smtClean="0">
                <a:latin typeface="+mj-lt"/>
              </a:rPr>
              <a:t>chiến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thắng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và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đè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bẹp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đối</a:t>
            </a:r>
            <a:r>
              <a:rPr lang="en-MY" sz="2400" dirty="0" smtClean="0">
                <a:latin typeface="+mj-lt"/>
              </a:rPr>
              <a:t> </a:t>
            </a:r>
            <a:r>
              <a:rPr lang="en-MY" sz="2400" dirty="0" err="1" smtClean="0">
                <a:latin typeface="+mj-lt"/>
              </a:rPr>
              <a:t>thủ</a:t>
            </a:r>
            <a:endParaRPr lang="en-US" sz="2400" dirty="0" smtClean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MY" sz="2400" dirty="0" smtClean="0">
                <a:latin typeface="+mj-lt"/>
                <a:cs typeface="Times New Roman" panose="02020603050405020304" pitchFamily="18" charset="0"/>
              </a:rPr>
              <a:t>Walmart  </a:t>
            </a:r>
          </a:p>
          <a:p>
            <a:r>
              <a:rPr lang="en-MY" sz="2400" dirty="0">
                <a:latin typeface="+mj-lt"/>
                <a:cs typeface="Times New Roman" panose="02020603050405020304" pitchFamily="18" charset="0"/>
              </a:rPr>
              <a:t>	 </a:t>
            </a:r>
            <a:r>
              <a:rPr lang="en-MY" sz="2400" dirty="0" smtClean="0">
                <a:latin typeface="+mj-lt"/>
                <a:cs typeface="Times New Roman" panose="02020603050405020304" pitchFamily="18" charset="0"/>
              </a:rPr>
              <a:t>	</a:t>
            </a:r>
            <a:r>
              <a:rPr lang="en-MY" sz="2400" dirty="0" err="1" smtClean="0">
                <a:latin typeface="+mj-lt"/>
                <a:cs typeface="Times New Roman" panose="02020603050405020304" pitchFamily="18" charset="0"/>
              </a:rPr>
              <a:t>tiết</a:t>
            </a:r>
            <a:r>
              <a:rPr lang="en-MY" sz="24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MY" sz="2400" dirty="0" err="1" smtClean="0">
                <a:latin typeface="+mj-lt"/>
                <a:cs typeface="Times New Roman" panose="02020603050405020304" pitchFamily="18" charset="0"/>
              </a:rPr>
              <a:t>kiệm</a:t>
            </a:r>
            <a:r>
              <a:rPr lang="en-MY" sz="24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MY" sz="2400" dirty="0" err="1" smtClean="0">
                <a:latin typeface="+mj-lt"/>
                <a:cs typeface="Times New Roman" panose="02020603050405020304" pitchFamily="18" charset="0"/>
              </a:rPr>
              <a:t>tiền</a:t>
            </a:r>
            <a:r>
              <a:rPr lang="en-MY" sz="24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MY" sz="2400" dirty="0" err="1" smtClean="0">
                <a:latin typeface="+mj-lt"/>
                <a:cs typeface="Times New Roman" panose="02020603050405020304" pitchFamily="18" charset="0"/>
              </a:rPr>
              <a:t>bạc</a:t>
            </a:r>
            <a:r>
              <a:rPr lang="en-MY" sz="2400" dirty="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lang="en-MY" sz="2400" dirty="0" err="1" smtClean="0">
                <a:latin typeface="+mj-lt"/>
                <a:cs typeface="Times New Roman" panose="02020603050405020304" pitchFamily="18" charset="0"/>
              </a:rPr>
              <a:t>sống</a:t>
            </a:r>
            <a:r>
              <a:rPr lang="en-MY" sz="24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MY" sz="2400" dirty="0" err="1" smtClean="0">
                <a:latin typeface="+mj-lt"/>
                <a:cs typeface="Times New Roman" panose="02020603050405020304" pitchFamily="18" charset="0"/>
              </a:rPr>
              <a:t>tốt</a:t>
            </a:r>
            <a:r>
              <a:rPr lang="en-MY" sz="24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MY" sz="2400" dirty="0" err="1" smtClean="0">
                <a:latin typeface="+mj-lt"/>
                <a:cs typeface="Times New Roman" panose="02020603050405020304" pitchFamily="18" charset="0"/>
              </a:rPr>
              <a:t>hơn</a:t>
            </a:r>
            <a:endParaRPr lang="en-MY" sz="2400" dirty="0"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7890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528" y="726458"/>
            <a:ext cx="10112190" cy="1371600"/>
          </a:xfrm>
        </p:spPr>
        <p:txBody>
          <a:bodyPr/>
          <a:lstStyle/>
          <a:p>
            <a:r>
              <a:rPr lang="en-US" b="1" dirty="0" err="1" smtClean="0"/>
              <a:t>Tầm</a:t>
            </a:r>
            <a:r>
              <a:rPr lang="en-US" b="1" dirty="0" smtClean="0"/>
              <a:t> </a:t>
            </a:r>
            <a:r>
              <a:rPr lang="en-US" b="1" dirty="0" err="1" smtClean="0"/>
              <a:t>nhìn</a:t>
            </a:r>
            <a:r>
              <a:rPr lang="en-US" b="1" dirty="0" smtClean="0"/>
              <a:t> – </a:t>
            </a:r>
            <a:r>
              <a:rPr lang="en-US" b="1" dirty="0" err="1" smtClean="0"/>
              <a:t>nguồn</a:t>
            </a:r>
            <a:r>
              <a:rPr lang="en-US" b="1" dirty="0" smtClean="0"/>
              <a:t> </a:t>
            </a:r>
            <a:r>
              <a:rPr lang="en-US" b="1" dirty="0" err="1" smtClean="0"/>
              <a:t>cảm</a:t>
            </a:r>
            <a:r>
              <a:rPr lang="en-US" b="1" dirty="0" smtClean="0"/>
              <a:t> </a:t>
            </a:r>
            <a:r>
              <a:rPr lang="en-US" b="1" dirty="0" err="1" smtClean="0"/>
              <a:t>hứng</a:t>
            </a:r>
            <a:r>
              <a:rPr lang="en-US" b="1" dirty="0" smtClean="0"/>
              <a:t> </a:t>
            </a:r>
            <a:r>
              <a:rPr lang="en-US" b="1" dirty="0" err="1" smtClean="0"/>
              <a:t>vĩnh</a:t>
            </a:r>
            <a:r>
              <a:rPr lang="en-US" b="1" dirty="0" smtClean="0"/>
              <a:t> </a:t>
            </a:r>
            <a:r>
              <a:rPr lang="en-US" b="1" dirty="0" err="1" smtClean="0"/>
              <a:t>viễn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318" y="2272554"/>
            <a:ext cx="10160000" cy="4373563"/>
          </a:xfrm>
        </p:spPr>
        <p:txBody>
          <a:bodyPr/>
          <a:lstStyle/>
          <a:p>
            <a:endParaRPr lang="en-MY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Rõ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ràng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rằng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mỗi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tầm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nhìn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là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“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hiện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không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thể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đạt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được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”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500" b="0" dirty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>
                <a:latin typeface="+mj-lt"/>
                <a:cs typeface="Arial" panose="020B0604020202020204" pitchFamily="34" charset="0"/>
              </a:rPr>
              <a:t>Tuy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nhiên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nó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liên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tục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truyền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cảm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hứng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cho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tổ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chức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.</a:t>
            </a:r>
            <a:r>
              <a:rPr lang="en-AU" sz="2500" b="0" dirty="0" smtClean="0">
                <a:latin typeface="+mj-lt"/>
                <a:cs typeface="Times New Roman" panose="02020603050405020304" pitchFamily="18" charset="0"/>
              </a:rPr>
              <a:t> </a:t>
            </a:r>
            <a:endParaRPr lang="en-AU" sz="2500" b="0" dirty="0">
              <a:latin typeface="+mj-lt"/>
              <a:cs typeface="Times New Roman" panose="02020603050405020304" pitchFamily="18" charset="0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58480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530" y="421659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Tầm</a:t>
            </a:r>
            <a:r>
              <a:rPr lang="en-MY" b="1" dirty="0" smtClean="0"/>
              <a:t> </a:t>
            </a:r>
            <a:r>
              <a:rPr lang="en-MY" b="1" dirty="0" err="1" smtClean="0"/>
              <a:t>nhìn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459" y="1860178"/>
            <a:ext cx="10160000" cy="43735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endParaRPr lang="en-US" sz="2500" b="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/>
              <a:t>Không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nhiều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hơn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một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câu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dài</a:t>
            </a:r>
            <a:endParaRPr lang="en-US" sz="2500" b="0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500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/>
              <a:t>Tổ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chức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sẽ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như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thế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nào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sau</a:t>
            </a:r>
            <a:r>
              <a:rPr lang="en-US" sz="2500" b="0" dirty="0" smtClean="0"/>
              <a:t> 5 </a:t>
            </a:r>
            <a:r>
              <a:rPr lang="en-US" sz="2500" b="0" dirty="0" err="1" smtClean="0"/>
              <a:t>năm</a:t>
            </a:r>
            <a:r>
              <a:rPr lang="en-US" sz="2500" b="0" dirty="0" smtClean="0"/>
              <a:t>? </a:t>
            </a:r>
            <a:r>
              <a:rPr lang="en-US" sz="2500" b="0" dirty="0" err="1" smtClean="0"/>
              <a:t>Hãy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viết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bằng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cách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sử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dụng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thì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hiện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tại</a:t>
            </a:r>
            <a:r>
              <a:rPr lang="en-US" sz="2500" b="0" dirty="0" smtClean="0"/>
              <a:t>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09803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3024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Tầm</a:t>
            </a:r>
            <a:r>
              <a:rPr lang="en-MY" b="1" dirty="0" smtClean="0"/>
              <a:t> </a:t>
            </a:r>
            <a:r>
              <a:rPr lang="en-MY" b="1" dirty="0" err="1" smtClean="0"/>
              <a:t>nhìn</a:t>
            </a:r>
            <a:r>
              <a:rPr lang="en-MY" b="1" dirty="0" smtClean="0"/>
              <a:t> </a:t>
            </a:r>
            <a:r>
              <a:rPr lang="en-MY" b="1" dirty="0" err="1" smtClean="0"/>
              <a:t>để</a:t>
            </a:r>
            <a:r>
              <a:rPr lang="en-MY" b="1" dirty="0" smtClean="0"/>
              <a:t>…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1"/>
            <a:ext cx="10160000" cy="4373563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/>
              <a:t>Kết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nối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hiện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tại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và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tương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lai</a:t>
            </a:r>
            <a:endParaRPr lang="en-US" sz="2500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/>
              <a:t>Làm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động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lực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và</a:t>
            </a:r>
            <a:r>
              <a:rPr lang="en-US" sz="2500" b="0" dirty="0" smtClean="0"/>
              <a:t> cam </a:t>
            </a:r>
            <a:r>
              <a:rPr lang="en-US" sz="2500" b="0" dirty="0" err="1" smtClean="0"/>
              <a:t>kết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cho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mọi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người</a:t>
            </a:r>
            <a:endParaRPr lang="en-US" sz="2500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smtClean="0"/>
              <a:t>Cho </a:t>
            </a:r>
            <a:r>
              <a:rPr lang="en-US" sz="2500" b="0" dirty="0" err="1" smtClean="0"/>
              <a:t>thấy</a:t>
            </a:r>
            <a:r>
              <a:rPr lang="en-US" sz="2500" b="0" dirty="0" smtClean="0"/>
              <a:t> ý </a:t>
            </a:r>
            <a:r>
              <a:rPr lang="en-US" sz="2500" b="0" dirty="0" err="1" smtClean="0"/>
              <a:t>nghĩa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của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các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công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việc</a:t>
            </a:r>
            <a:endParaRPr lang="en-US" sz="2500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/>
              <a:t>Xây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dựng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một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tiêu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chuẩn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xuất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sắc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và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toàn</a:t>
            </a:r>
            <a:r>
              <a:rPr lang="en-US" sz="2500" b="0" dirty="0" smtClean="0"/>
              <a:t> </a:t>
            </a:r>
            <a:r>
              <a:rPr lang="en-US" sz="2500" b="0" dirty="0" err="1" smtClean="0"/>
              <a:t>vẹn</a:t>
            </a:r>
            <a:endParaRPr lang="en-US" sz="2500" b="0" dirty="0"/>
          </a:p>
          <a:p>
            <a:pPr marL="342900" indent="-342900">
              <a:buFont typeface="Arial" pitchFamily="34" charset="0"/>
              <a:buChar char="•"/>
            </a:pPr>
            <a:endParaRPr lang="en-MY" sz="2500" b="0" dirty="0"/>
          </a:p>
        </p:txBody>
      </p:sp>
    </p:spTree>
    <p:extLst>
      <p:ext uri="{BB962C8B-B14F-4D97-AF65-F5344CB8AC3E}">
        <p14:creationId xmlns:p14="http://schemas.microsoft.com/office/powerpoint/2010/main" val="58916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529" y="529235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Sứ</a:t>
            </a:r>
            <a:r>
              <a:rPr lang="en-MY" b="1" dirty="0" smtClean="0"/>
              <a:t> </a:t>
            </a:r>
            <a:r>
              <a:rPr lang="en-MY" b="1" dirty="0" err="1" smtClean="0"/>
              <a:t>mệnh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811" y="2021542"/>
            <a:ext cx="10160000" cy="4373563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Sứ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mệnh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nhấn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mạnh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những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điều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chúng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ta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cần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làm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tốt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nhất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để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theo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đuổi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tầm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nhìn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.  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500" b="0" dirty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Sứ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mệnh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nói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với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chúng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ta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cần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tập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trung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mọi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nguồn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lực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và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nỗ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lực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để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giành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chiến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thắng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trong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hoạt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động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bằng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cách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tận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dụng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điểm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mạnh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của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mình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.</a:t>
            </a:r>
            <a:endParaRPr lang="en-US" sz="2500" b="0" dirty="0"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MY" sz="25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931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2701"/>
            <a:ext cx="11117366" cy="1325563"/>
          </a:xfrm>
        </p:spPr>
        <p:txBody>
          <a:bodyPr/>
          <a:lstStyle/>
          <a:p>
            <a:r>
              <a:rPr lang="en-MY" b="1" dirty="0" err="1" smtClean="0"/>
              <a:t>Sứ</a:t>
            </a:r>
            <a:r>
              <a:rPr lang="en-MY" b="1" dirty="0" smtClean="0"/>
              <a:t> </a:t>
            </a:r>
            <a:r>
              <a:rPr lang="en-MY" b="1" dirty="0" err="1" smtClean="0"/>
              <a:t>mệnh</a:t>
            </a:r>
            <a:r>
              <a:rPr lang="en-MY" b="1" dirty="0" smtClean="0"/>
              <a:t> </a:t>
            </a:r>
            <a:r>
              <a:rPr lang="en-MY" b="1" dirty="0" err="1" smtClean="0"/>
              <a:t>giải</a:t>
            </a:r>
            <a:r>
              <a:rPr lang="en-MY" b="1" dirty="0" smtClean="0"/>
              <a:t> </a:t>
            </a:r>
            <a:r>
              <a:rPr lang="en-MY" b="1" dirty="0" err="1" smtClean="0"/>
              <a:t>đáp</a:t>
            </a:r>
            <a:r>
              <a:rPr lang="en-MY" b="1" dirty="0" smtClean="0"/>
              <a:t> </a:t>
            </a:r>
            <a:r>
              <a:rPr lang="en-MY" b="1" dirty="0" err="1" smtClean="0"/>
              <a:t>những</a:t>
            </a:r>
            <a:r>
              <a:rPr lang="en-MY" b="1" dirty="0" smtClean="0"/>
              <a:t> </a:t>
            </a:r>
            <a:r>
              <a:rPr lang="en-MY" b="1" dirty="0" err="1" smtClean="0"/>
              <a:t>câu</a:t>
            </a:r>
            <a:r>
              <a:rPr lang="en-MY" b="1" dirty="0" smtClean="0"/>
              <a:t> </a:t>
            </a:r>
            <a:r>
              <a:rPr lang="en-MY" b="1" dirty="0" err="1" smtClean="0"/>
              <a:t>hỏi</a:t>
            </a:r>
            <a:r>
              <a:rPr lang="en-MY" b="1" dirty="0" smtClean="0"/>
              <a:t> </a:t>
            </a:r>
            <a:r>
              <a:rPr lang="en-MY" b="1" dirty="0" err="1" smtClean="0"/>
              <a:t>như</a:t>
            </a:r>
            <a:r>
              <a:rPr lang="en-MY" b="1" dirty="0" smtClean="0"/>
              <a:t>…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29" y="1913966"/>
            <a:ext cx="10160000" cy="4373563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MY" sz="2500" b="0" dirty="0" smtClean="0"/>
              <a:t>“</a:t>
            </a:r>
            <a:r>
              <a:rPr lang="en-MY" sz="2500" b="0" dirty="0" err="1" smtClean="0"/>
              <a:t>Tại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sao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chúng</a:t>
            </a:r>
            <a:r>
              <a:rPr lang="en-MY" sz="2500" b="0" dirty="0" smtClean="0"/>
              <a:t> ta ở </a:t>
            </a:r>
            <a:r>
              <a:rPr lang="en-MY" sz="2500" b="0" dirty="0" err="1" smtClean="0"/>
              <a:t>đây</a:t>
            </a:r>
            <a:r>
              <a:rPr lang="en-MY" sz="2500" b="0" dirty="0" smtClean="0"/>
              <a:t>?”,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MY" sz="2500" b="0" dirty="0" smtClean="0"/>
              <a:t>“</a:t>
            </a:r>
            <a:r>
              <a:rPr lang="en-MY" sz="2500" b="0" dirty="0" err="1" smtClean="0"/>
              <a:t>Tại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sao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chúng</a:t>
            </a:r>
            <a:r>
              <a:rPr lang="en-MY" sz="2500" b="0" dirty="0" smtClean="0"/>
              <a:t> ta </a:t>
            </a:r>
            <a:r>
              <a:rPr lang="en-MY" sz="2500" b="0" dirty="0" err="1" smtClean="0"/>
              <a:t>tồn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tại</a:t>
            </a:r>
            <a:r>
              <a:rPr lang="en-MY" sz="2500" b="0" dirty="0" smtClean="0"/>
              <a:t>?”,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MY" sz="2500" b="0" dirty="0" smtClean="0"/>
              <a:t>“</a:t>
            </a:r>
            <a:r>
              <a:rPr lang="en-MY" sz="2500" b="0" dirty="0" err="1" smtClean="0"/>
              <a:t>Tại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sao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chúng</a:t>
            </a:r>
            <a:r>
              <a:rPr lang="en-MY" sz="2500" b="0" dirty="0" smtClean="0"/>
              <a:t> ta </a:t>
            </a:r>
            <a:r>
              <a:rPr lang="en-MY" sz="2500" b="0" dirty="0" err="1" smtClean="0"/>
              <a:t>thức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dậy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và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làm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gì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mỗi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ngày</a:t>
            </a:r>
            <a:r>
              <a:rPr lang="en-MY" sz="2500" b="0" dirty="0" smtClean="0"/>
              <a:t>?”,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MY" sz="2500" b="0" dirty="0" smtClean="0"/>
              <a:t>“</a:t>
            </a:r>
            <a:r>
              <a:rPr lang="en-MY" sz="2500" b="0" dirty="0" err="1" smtClean="0"/>
              <a:t>Chúng</a:t>
            </a:r>
            <a:r>
              <a:rPr lang="en-MY" sz="2500" b="0" dirty="0" smtClean="0"/>
              <a:t> ta </a:t>
            </a:r>
            <a:r>
              <a:rPr lang="en-MY" sz="2500" b="0" dirty="0" err="1" smtClean="0"/>
              <a:t>được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trả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tiền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vì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điều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gì</a:t>
            </a:r>
            <a:r>
              <a:rPr lang="en-MY" sz="2500" b="0" dirty="0" smtClean="0"/>
              <a:t>?”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MY" sz="2500" b="0" dirty="0" smtClean="0"/>
              <a:t>“</a:t>
            </a:r>
            <a:r>
              <a:rPr lang="en-MY" sz="2500" b="0" dirty="0" err="1" smtClean="0"/>
              <a:t>Tổ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chức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thực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hiện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những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chức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năng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gì</a:t>
            </a:r>
            <a:r>
              <a:rPr lang="en-MY" sz="2500" b="0" dirty="0" smtClean="0"/>
              <a:t>? Cho </a:t>
            </a:r>
            <a:r>
              <a:rPr lang="en-MY" sz="2500" b="0" dirty="0" err="1" smtClean="0"/>
              <a:t>ai</a:t>
            </a:r>
            <a:r>
              <a:rPr lang="en-MY" sz="2500" b="0" dirty="0" smtClean="0"/>
              <a:t>? </a:t>
            </a:r>
            <a:r>
              <a:rPr lang="en-MY" sz="2500" b="0" dirty="0" err="1" smtClean="0"/>
              <a:t>Như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thế</a:t>
            </a:r>
            <a:r>
              <a:rPr lang="en-MY" sz="2500" b="0" dirty="0" smtClean="0"/>
              <a:t> </a:t>
            </a:r>
            <a:r>
              <a:rPr lang="en-MY" sz="2500" b="0" dirty="0" err="1" smtClean="0"/>
              <a:t>nào</a:t>
            </a:r>
            <a:r>
              <a:rPr lang="en-MY" sz="2500" b="0" dirty="0" smtClean="0"/>
              <a:t>?”</a:t>
            </a:r>
            <a:endParaRPr lang="en-MY" sz="2500" b="0" dirty="0"/>
          </a:p>
        </p:txBody>
      </p:sp>
    </p:spTree>
    <p:extLst>
      <p:ext uri="{BB962C8B-B14F-4D97-AF65-F5344CB8AC3E}">
        <p14:creationId xmlns:p14="http://schemas.microsoft.com/office/powerpoint/2010/main" val="36942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529" y="349941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Sứ</a:t>
            </a:r>
            <a:r>
              <a:rPr lang="en-MY" b="1" dirty="0" smtClean="0"/>
              <a:t> </a:t>
            </a:r>
            <a:r>
              <a:rPr lang="en-MY" b="1" dirty="0" err="1" smtClean="0"/>
              <a:t>mệnh</a:t>
            </a:r>
            <a:r>
              <a:rPr lang="en-MY" b="1" dirty="0" smtClean="0"/>
              <a:t> 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endParaRPr lang="en-US" sz="2500" b="0" dirty="0" smtClean="0">
              <a:ea typeface="ＭＳ Ｐゴシック" panose="020B0600070205080204" pitchFamily="34" charset="-128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>
                <a:ea typeface="ＭＳ Ｐゴシック" panose="020B0600070205080204" pitchFamily="34" charset="-128"/>
              </a:rPr>
              <a:t>Truyền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tải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lý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do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tồn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tại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của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tổ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chức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,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và</a:t>
            </a:r>
            <a:endParaRPr lang="en-US" sz="2500" b="0" dirty="0" smtClean="0">
              <a:ea typeface="ＭＳ Ｐゴシック" panose="020B0600070205080204" pitchFamily="34" charset="-128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500" b="0" dirty="0">
              <a:ea typeface="ＭＳ Ｐゴシック" panose="020B0600070205080204" pitchFamily="34" charset="-128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>
                <a:ea typeface="ＭＳ Ｐゴシック" panose="020B0600070205080204" pitchFamily="34" charset="-128"/>
              </a:rPr>
              <a:t>Làm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thế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nào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để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thực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hiện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mục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tiêu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phục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vụ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các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chủ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sở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hữu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của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tổ</a:t>
            </a:r>
            <a:r>
              <a:rPr lang="en-US" sz="2500" b="0" dirty="0" smtClean="0">
                <a:ea typeface="ＭＳ Ｐゴシック" panose="020B0600070205080204" pitchFamily="34" charset="-128"/>
              </a:rPr>
              <a:t> </a:t>
            </a:r>
            <a:r>
              <a:rPr lang="en-US" sz="2500" b="0" dirty="0" err="1" smtClean="0">
                <a:ea typeface="ＭＳ Ｐゴシック" panose="020B0600070205080204" pitchFamily="34" charset="-128"/>
              </a:rPr>
              <a:t>chức</a:t>
            </a:r>
            <a:endParaRPr lang="en-US" sz="2500" b="0" dirty="0">
              <a:ea typeface="ＭＳ Ｐゴシック" panose="020B0600070205080204" pitchFamily="34" charset="-128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9580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518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Sứ</a:t>
            </a:r>
            <a:r>
              <a:rPr lang="en-MY" b="1" dirty="0" smtClean="0"/>
              <a:t> </a:t>
            </a:r>
            <a:r>
              <a:rPr lang="en-MY" b="1" dirty="0" err="1" smtClean="0"/>
              <a:t>mệnh</a:t>
            </a:r>
            <a:r>
              <a:rPr lang="en-MY" b="1" dirty="0" smtClean="0"/>
              <a:t>…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500" dirty="0" smtClean="0"/>
              <a:t>2 </a:t>
            </a:r>
            <a:r>
              <a:rPr lang="en-US" sz="2500" dirty="0" err="1" smtClean="0"/>
              <a:t>phần</a:t>
            </a:r>
            <a:r>
              <a:rPr lang="en-US" sz="2500" dirty="0" smtClean="0"/>
              <a:t> </a:t>
            </a:r>
            <a:r>
              <a:rPr lang="en-US" sz="2500" dirty="0" err="1" smtClean="0"/>
              <a:t>quan</a:t>
            </a:r>
            <a:r>
              <a:rPr lang="en-US" sz="2500" dirty="0" smtClean="0"/>
              <a:t> </a:t>
            </a:r>
            <a:r>
              <a:rPr lang="en-US" sz="2500" dirty="0" err="1" smtClean="0"/>
              <a:t>trọng</a:t>
            </a:r>
            <a:r>
              <a:rPr lang="en-US" sz="2500" dirty="0" smtClean="0"/>
              <a:t>:</a:t>
            </a:r>
            <a:endParaRPr lang="en-US" sz="2500" dirty="0"/>
          </a:p>
          <a:p>
            <a:pPr lvl="1"/>
            <a:endParaRPr lang="en-US" sz="2500" dirty="0" smtClean="0"/>
          </a:p>
          <a:p>
            <a:pPr lvl="1"/>
            <a:r>
              <a:rPr lang="vi-VN" sz="2500" dirty="0"/>
              <a:t>Giá trị cốt lõi hướng dẫn tổ </a:t>
            </a:r>
            <a:r>
              <a:rPr lang="vi-VN" sz="2500" dirty="0" smtClean="0"/>
              <a:t>chức</a:t>
            </a:r>
            <a:endParaRPr lang="en-US" sz="2500" dirty="0" smtClean="0"/>
          </a:p>
          <a:p>
            <a:pPr lvl="1"/>
            <a:endParaRPr lang="en-US" sz="2500" dirty="0" smtClean="0"/>
          </a:p>
          <a:p>
            <a:pPr lvl="1"/>
            <a:r>
              <a:rPr lang="vi-VN" sz="2500" dirty="0"/>
              <a:t>Mục đích cốt lõi là lý do tại sao tổ chức tồn tại</a:t>
            </a:r>
            <a:endParaRPr lang="en-MY" sz="2500" dirty="0"/>
          </a:p>
        </p:txBody>
      </p:sp>
    </p:spTree>
    <p:extLst>
      <p:ext uri="{BB962C8B-B14F-4D97-AF65-F5344CB8AC3E}">
        <p14:creationId xmlns:p14="http://schemas.microsoft.com/office/powerpoint/2010/main" val="106292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530" y="511306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Giá</a:t>
            </a:r>
            <a:r>
              <a:rPr lang="en-MY" b="1" dirty="0" smtClean="0"/>
              <a:t> </a:t>
            </a:r>
            <a:r>
              <a:rPr lang="en-MY" b="1" dirty="0" err="1" smtClean="0"/>
              <a:t>trị</a:t>
            </a:r>
            <a:r>
              <a:rPr lang="en-MY" b="1" dirty="0" smtClean="0"/>
              <a:t> </a:t>
            </a:r>
            <a:r>
              <a:rPr lang="en-MY" b="1" dirty="0" err="1" smtClean="0"/>
              <a:t>cốt</a:t>
            </a:r>
            <a:r>
              <a:rPr lang="en-MY" b="1" dirty="0" smtClean="0"/>
              <a:t> </a:t>
            </a:r>
            <a:r>
              <a:rPr lang="en-MY" b="1" dirty="0" err="1" smtClean="0"/>
              <a:t>lõi</a:t>
            </a:r>
            <a:r>
              <a:rPr lang="en-MY" b="1" dirty="0" smtClean="0"/>
              <a:t>…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500" dirty="0" smtClean="0"/>
          </a:p>
          <a:p>
            <a:r>
              <a:rPr lang="en-US" sz="2500" dirty="0" err="1" smtClean="0"/>
              <a:t>Tổ</a:t>
            </a:r>
            <a:r>
              <a:rPr lang="en-US" sz="2500" dirty="0" smtClean="0"/>
              <a:t> </a:t>
            </a:r>
            <a:r>
              <a:rPr lang="en-US" sz="2500" dirty="0" err="1" smtClean="0"/>
              <a:t>chức</a:t>
            </a:r>
            <a:r>
              <a:rPr lang="en-US" sz="2500" dirty="0" smtClean="0"/>
              <a:t> tin </a:t>
            </a:r>
            <a:r>
              <a:rPr lang="en-US" sz="2500" dirty="0" err="1" smtClean="0"/>
              <a:t>tưởng</a:t>
            </a:r>
            <a:r>
              <a:rPr lang="en-US" sz="2500" dirty="0" smtClean="0"/>
              <a:t> </a:t>
            </a:r>
            <a:r>
              <a:rPr lang="en-US" sz="2500" dirty="0" err="1" smtClean="0"/>
              <a:t>vào</a:t>
            </a:r>
            <a:r>
              <a:rPr lang="en-US" sz="2500" dirty="0" smtClean="0"/>
              <a:t> </a:t>
            </a:r>
            <a:r>
              <a:rPr lang="en-US" sz="2500" dirty="0" err="1" smtClean="0"/>
              <a:t>điều</a:t>
            </a:r>
            <a:r>
              <a:rPr lang="en-US" sz="2500" dirty="0" smtClean="0"/>
              <a:t> </a:t>
            </a:r>
            <a:r>
              <a:rPr lang="en-US" sz="2500" dirty="0" err="1" smtClean="0"/>
              <a:t>gì</a:t>
            </a:r>
            <a:endParaRPr lang="en-US" sz="2500" dirty="0"/>
          </a:p>
          <a:p>
            <a:pPr lvl="1"/>
            <a:r>
              <a:rPr lang="en-US" sz="2500" dirty="0" err="1" smtClean="0"/>
              <a:t>Tại</a:t>
            </a:r>
            <a:r>
              <a:rPr lang="en-US" sz="2500" dirty="0" smtClean="0"/>
              <a:t> </a:t>
            </a:r>
            <a:r>
              <a:rPr lang="en-US" sz="2500" dirty="0" err="1" smtClean="0"/>
              <a:t>sao</a:t>
            </a:r>
            <a:r>
              <a:rPr lang="en-US" sz="2500" dirty="0" smtClean="0"/>
              <a:t> </a:t>
            </a:r>
            <a:r>
              <a:rPr lang="en-US" sz="2500" dirty="0" err="1" smtClean="0"/>
              <a:t>thế</a:t>
            </a:r>
            <a:r>
              <a:rPr lang="en-US" sz="2500" dirty="0" smtClean="0"/>
              <a:t> </a:t>
            </a:r>
            <a:r>
              <a:rPr lang="en-US" sz="2500" dirty="0" err="1" smtClean="0"/>
              <a:t>giới</a:t>
            </a:r>
            <a:r>
              <a:rPr lang="en-US" sz="2500" dirty="0" smtClean="0"/>
              <a:t> </a:t>
            </a:r>
            <a:r>
              <a:rPr lang="en-US" sz="2500" dirty="0" err="1" smtClean="0"/>
              <a:t>lại</a:t>
            </a:r>
            <a:r>
              <a:rPr lang="en-US" sz="2500" dirty="0" smtClean="0"/>
              <a:t> </a:t>
            </a:r>
            <a:r>
              <a:rPr lang="en-US" sz="2500" dirty="0" err="1" smtClean="0"/>
              <a:t>tốt</a:t>
            </a:r>
            <a:r>
              <a:rPr lang="en-US" sz="2500" dirty="0" smtClean="0"/>
              <a:t> </a:t>
            </a:r>
            <a:r>
              <a:rPr lang="en-US" sz="2500" dirty="0" err="1" smtClean="0"/>
              <a:t>hơn</a:t>
            </a:r>
            <a:r>
              <a:rPr lang="en-US" sz="2500" dirty="0" smtClean="0"/>
              <a:t> </a:t>
            </a:r>
            <a:r>
              <a:rPr lang="en-US" sz="2500" dirty="0" err="1" smtClean="0"/>
              <a:t>nếu</a:t>
            </a:r>
            <a:r>
              <a:rPr lang="en-US" sz="2500" dirty="0" smtClean="0"/>
              <a:t> </a:t>
            </a:r>
            <a:r>
              <a:rPr lang="en-US" sz="2500" dirty="0" err="1" smtClean="0"/>
              <a:t>tổ</a:t>
            </a:r>
            <a:r>
              <a:rPr lang="en-US" sz="2500" dirty="0" smtClean="0"/>
              <a:t> </a:t>
            </a:r>
            <a:r>
              <a:rPr lang="en-US" sz="2500" dirty="0" err="1" smtClean="0"/>
              <a:t>chức</a:t>
            </a:r>
            <a:r>
              <a:rPr lang="en-US" sz="2500" dirty="0" smtClean="0"/>
              <a:t> </a:t>
            </a:r>
            <a:r>
              <a:rPr lang="en-US" sz="2500" dirty="0" err="1" smtClean="0"/>
              <a:t>thành</a:t>
            </a:r>
            <a:r>
              <a:rPr lang="en-US" sz="2500" dirty="0" smtClean="0"/>
              <a:t> </a:t>
            </a:r>
            <a:r>
              <a:rPr lang="en-US" sz="2500" dirty="0" err="1" smtClean="0"/>
              <a:t>công</a:t>
            </a:r>
            <a:r>
              <a:rPr lang="en-US" sz="2500" dirty="0" smtClean="0"/>
              <a:t>?</a:t>
            </a:r>
            <a:endParaRPr lang="en-US" sz="2500" dirty="0"/>
          </a:p>
          <a:p>
            <a:endParaRPr lang="en-MY" sz="2500" dirty="0"/>
          </a:p>
        </p:txBody>
      </p:sp>
    </p:spTree>
    <p:extLst>
      <p:ext uri="{BB962C8B-B14F-4D97-AF65-F5344CB8AC3E}">
        <p14:creationId xmlns:p14="http://schemas.microsoft.com/office/powerpoint/2010/main" val="14795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21659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Nhiệm</a:t>
            </a:r>
            <a:r>
              <a:rPr lang="en-MY" b="1" dirty="0" smtClean="0"/>
              <a:t> </a:t>
            </a:r>
            <a:r>
              <a:rPr lang="en-MY" b="1" dirty="0" err="1" smtClean="0"/>
              <a:t>vụ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949824"/>
            <a:ext cx="10650071" cy="4373563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500" b="1" i="1" dirty="0">
                <a:latin typeface="+mj-lt"/>
                <a:cs typeface="Arial" panose="020B0604020202020204" pitchFamily="34" charset="0"/>
              </a:rPr>
              <a:t>IBM</a:t>
            </a:r>
            <a:r>
              <a:rPr lang="en-US" sz="2500" dirty="0">
                <a:latin typeface="+mj-lt"/>
                <a:cs typeface="Arial" panose="020B0604020202020204" pitchFamily="34" charset="0"/>
              </a:rPr>
              <a:t>:</a:t>
            </a:r>
          </a:p>
          <a:p>
            <a:pPr marL="274320" lvl="1" indent="0">
              <a:buNone/>
            </a:pPr>
            <a:r>
              <a:rPr lang="en-US" sz="2500" dirty="0">
                <a:latin typeface="+mj-lt"/>
                <a:cs typeface="Arial" panose="020B0604020202020204" pitchFamily="34" charset="0"/>
              </a:rPr>
              <a:t>	</a:t>
            </a:r>
            <a:r>
              <a:rPr lang="en-US" sz="2500" dirty="0" smtClean="0">
                <a:latin typeface="+mj-lt"/>
                <a:cs typeface="Arial" panose="020B0604020202020204" pitchFamily="34" charset="0"/>
              </a:rPr>
              <a:t>	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Chúng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tôi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muốn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trở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thành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tổ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chức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dịch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vụ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tốt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nhất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thế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giới</a:t>
            </a:r>
            <a:endParaRPr lang="en-US" sz="2500" b="0" dirty="0" smtClean="0"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500" b="1" i="1" dirty="0" smtClean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1" i="1" dirty="0" smtClean="0">
                <a:latin typeface="+mj-lt"/>
                <a:cs typeface="Arial" panose="020B0604020202020204" pitchFamily="34" charset="0"/>
              </a:rPr>
              <a:t>Walmart</a:t>
            </a:r>
            <a:r>
              <a:rPr lang="en-US" sz="2500" dirty="0" smtClean="0">
                <a:latin typeface="+mj-lt"/>
                <a:cs typeface="Arial" panose="020B0604020202020204" pitchFamily="34" charset="0"/>
              </a:rPr>
              <a:t>:</a:t>
            </a:r>
          </a:p>
          <a:p>
            <a:r>
              <a:rPr lang="en-US" sz="2500" dirty="0">
                <a:latin typeface="+mj-lt"/>
                <a:cs typeface="Arial" panose="020B0604020202020204" pitchFamily="34" charset="0"/>
              </a:rPr>
              <a:t>	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Để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những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người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bình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thường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cơ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hội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mua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những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thứ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giống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người</a:t>
            </a:r>
            <a:r>
              <a:rPr lang="en-US" sz="25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>
                <a:latin typeface="+mj-lt"/>
                <a:cs typeface="Arial" panose="020B0604020202020204" pitchFamily="34" charset="0"/>
              </a:rPr>
              <a:t>giàu</a:t>
            </a:r>
            <a:endParaRPr lang="en-US" sz="2500" b="0" dirty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MY" sz="2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047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459" y="529236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Từ</a:t>
            </a:r>
            <a:r>
              <a:rPr lang="en-MY" b="1" dirty="0" smtClean="0"/>
              <a:t> </a:t>
            </a:r>
            <a:r>
              <a:rPr lang="en-MY" b="1" dirty="0" err="1" smtClean="0"/>
              <a:t>sứ</a:t>
            </a:r>
            <a:r>
              <a:rPr lang="en-MY" b="1" dirty="0" smtClean="0"/>
              <a:t> </a:t>
            </a:r>
            <a:r>
              <a:rPr lang="en-MY" b="1" dirty="0" err="1" smtClean="0"/>
              <a:t>mệnh</a:t>
            </a:r>
            <a:r>
              <a:rPr lang="en-MY" b="1" dirty="0" smtClean="0"/>
              <a:t> </a:t>
            </a:r>
            <a:r>
              <a:rPr lang="en-MY" b="1" dirty="0" err="1" smtClean="0"/>
              <a:t>tới</a:t>
            </a:r>
            <a:r>
              <a:rPr lang="en-MY" b="1" dirty="0" smtClean="0"/>
              <a:t> </a:t>
            </a:r>
            <a:r>
              <a:rPr lang="en-MY" b="1" dirty="0" err="1" smtClean="0"/>
              <a:t>tầm</a:t>
            </a:r>
            <a:r>
              <a:rPr lang="en-MY" b="1" dirty="0" smtClean="0"/>
              <a:t> </a:t>
            </a:r>
            <a:r>
              <a:rPr lang="en-MY" b="1" dirty="0" err="1" smtClean="0"/>
              <a:t>nhìn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0" y="1878107"/>
            <a:ext cx="10160000" cy="4373563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endParaRPr lang="en-US" sz="2500" b="0" dirty="0" smtClean="0">
              <a:latin typeface="+mj-lt"/>
              <a:ea typeface="ＭＳ Ｐゴシック" panose="020B0600070205080204" pitchFamily="34" charset="-128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sứ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mệnh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là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hướng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dẫn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cho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tổ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chức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trong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hoạt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động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hằng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ngày</a:t>
            </a:r>
            <a:endParaRPr lang="en-US" sz="2500" b="0" dirty="0" smtClean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500" b="0" dirty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vi-VN" sz="2500" b="0" dirty="0">
                <a:latin typeface="+mj-lt"/>
                <a:cs typeface="Arial" panose="020B0604020202020204" pitchFamily="34" charset="0"/>
              </a:rPr>
              <a:t>trong khi tầm nhìn cung cấp một </a:t>
            </a:r>
            <a:r>
              <a:rPr lang="en-US" sz="2500" b="0" dirty="0" err="1" smtClean="0">
                <a:latin typeface="+mj-lt"/>
                <a:cs typeface="Arial" panose="020B0604020202020204" pitchFamily="34" charset="0"/>
              </a:rPr>
              <a:t>định</a:t>
            </a:r>
            <a:r>
              <a:rPr lang="en-US" sz="2500" b="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vi-VN" sz="2500" b="0" dirty="0" smtClean="0">
                <a:latin typeface="+mj-lt"/>
                <a:cs typeface="Arial" panose="020B0604020202020204" pitchFamily="34" charset="0"/>
              </a:rPr>
              <a:t>hướng </a:t>
            </a:r>
            <a:r>
              <a:rPr lang="vi-VN" sz="2500" b="0" dirty="0">
                <a:latin typeface="+mj-lt"/>
                <a:cs typeface="Arial" panose="020B0604020202020204" pitchFamily="34" charset="0"/>
              </a:rPr>
              <a:t>dài hạn và nguồn cảm hứng cho tương lai.</a:t>
            </a:r>
            <a:endParaRPr lang="en-MY" sz="25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121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35105" y="421659"/>
            <a:ext cx="7721600" cy="1371600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Sứ</a:t>
            </a:r>
            <a:r>
              <a:rPr lang="en-US" b="1" dirty="0" smtClean="0"/>
              <a:t> </a:t>
            </a:r>
            <a:r>
              <a:rPr lang="en-US" b="1" dirty="0" err="1" smtClean="0"/>
              <a:t>mệnh</a:t>
            </a:r>
            <a:endParaRPr lang="en-US" b="1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896036"/>
            <a:ext cx="10160000" cy="4373563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MY" sz="2500" b="0" dirty="0" err="1" smtClean="0">
                <a:latin typeface="+mj-lt"/>
              </a:rPr>
              <a:t>Sứ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mệnh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là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để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thông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báo</a:t>
            </a:r>
            <a:r>
              <a:rPr lang="en-MY" sz="2500" b="0" dirty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cho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nhân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viên</a:t>
            </a:r>
            <a:r>
              <a:rPr lang="en-MY" sz="2500" b="0" dirty="0" smtClean="0">
                <a:latin typeface="+mj-lt"/>
              </a:rPr>
              <a:t>, </a:t>
            </a:r>
            <a:r>
              <a:rPr lang="en-MY" sz="2500" b="0" dirty="0" err="1" smtClean="0">
                <a:latin typeface="+mj-lt"/>
              </a:rPr>
              <a:t>bạn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bè</a:t>
            </a:r>
            <a:r>
              <a:rPr lang="en-MY" sz="2500" b="0" dirty="0" smtClean="0">
                <a:latin typeface="+mj-lt"/>
              </a:rPr>
              <a:t>, </a:t>
            </a:r>
            <a:r>
              <a:rPr lang="en-MY" sz="2500" b="0" dirty="0" err="1" smtClean="0">
                <a:latin typeface="+mj-lt"/>
              </a:rPr>
              <a:t>hàng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xóm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và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cộng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đồng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những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gì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là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quan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trọng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đối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với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bạn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và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tổ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chức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của</a:t>
            </a:r>
            <a:r>
              <a:rPr lang="en-MY" sz="2500" b="0" dirty="0" smtClean="0">
                <a:latin typeface="+mj-lt"/>
              </a:rPr>
              <a:t> </a:t>
            </a:r>
            <a:r>
              <a:rPr lang="en-MY" sz="2500" b="0" dirty="0" err="1" smtClean="0">
                <a:latin typeface="+mj-lt"/>
              </a:rPr>
              <a:t>bạn</a:t>
            </a:r>
            <a:r>
              <a:rPr lang="en-MY" sz="2500" b="0" dirty="0" smtClean="0">
                <a:latin typeface="+mj-lt"/>
              </a:rPr>
              <a:t>. </a:t>
            </a:r>
          </a:p>
          <a:p>
            <a:pPr marL="342900" indent="-342900">
              <a:buFont typeface="Arial" pitchFamily="34" charset="0"/>
              <a:buChar char="•"/>
            </a:pPr>
            <a:endParaRPr lang="en-MY" sz="2500" b="0" dirty="0">
              <a:latin typeface="+mj-l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0" dirty="0" err="1" smtClean="0">
                <a:latin typeface="+mj-lt"/>
              </a:rPr>
              <a:t>Cũng</a:t>
            </a:r>
            <a:r>
              <a:rPr lang="en-US" sz="2500" b="0" dirty="0" smtClean="0">
                <a:latin typeface="+mj-lt"/>
              </a:rPr>
              <a:t> </a:t>
            </a:r>
            <a:r>
              <a:rPr lang="en-US" sz="2500" b="0" dirty="0" err="1" smtClean="0">
                <a:latin typeface="+mj-lt"/>
              </a:rPr>
              <a:t>là</a:t>
            </a:r>
            <a:r>
              <a:rPr lang="en-US" sz="2500" b="0" dirty="0" smtClean="0">
                <a:latin typeface="+mj-lt"/>
              </a:rPr>
              <a:t> </a:t>
            </a:r>
            <a:r>
              <a:rPr lang="vi-VN" sz="2500" b="0" dirty="0" smtClean="0">
                <a:latin typeface="+mj-lt"/>
              </a:rPr>
              <a:t>chỉ </a:t>
            </a:r>
            <a:r>
              <a:rPr lang="vi-VN" sz="2500" b="0" dirty="0">
                <a:latin typeface="+mj-lt"/>
              </a:rPr>
              <a:t>dẫn cho </a:t>
            </a:r>
            <a:r>
              <a:rPr lang="vi-VN" sz="2500" b="0" dirty="0" smtClean="0">
                <a:latin typeface="+mj-lt"/>
              </a:rPr>
              <a:t>việc </a:t>
            </a:r>
            <a:r>
              <a:rPr lang="vi-VN" sz="2500" b="0" dirty="0">
                <a:latin typeface="+mj-lt"/>
              </a:rPr>
              <a:t>ra quyết định chiến </a:t>
            </a:r>
            <a:r>
              <a:rPr lang="vi-VN" sz="2500" b="0" dirty="0" smtClean="0">
                <a:latin typeface="+mj-lt"/>
              </a:rPr>
              <a:t>lược</a:t>
            </a:r>
            <a:r>
              <a:rPr lang="en-US" sz="2500" b="0" dirty="0" smtClean="0">
                <a:latin typeface="+mj-lt"/>
              </a:rPr>
              <a:t>, </a:t>
            </a:r>
            <a:r>
              <a:rPr lang="vi-VN" sz="2500" b="0" dirty="0" smtClean="0">
                <a:latin typeface="+mj-lt"/>
              </a:rPr>
              <a:t>hoạt </a:t>
            </a:r>
            <a:r>
              <a:rPr lang="vi-VN" sz="2500" b="0" dirty="0">
                <a:latin typeface="+mj-lt"/>
              </a:rPr>
              <a:t>động hoặc chiến thuật </a:t>
            </a:r>
            <a:r>
              <a:rPr lang="en-US" sz="2500" b="0" dirty="0" err="1" smtClean="0">
                <a:latin typeface="+mj-lt"/>
              </a:rPr>
              <a:t>của</a:t>
            </a:r>
            <a:r>
              <a:rPr lang="en-US" sz="2500" b="0" dirty="0" smtClean="0">
                <a:latin typeface="+mj-lt"/>
              </a:rPr>
              <a:t> </a:t>
            </a:r>
            <a:r>
              <a:rPr lang="en-US" sz="2500" b="0" dirty="0" err="1" smtClean="0">
                <a:latin typeface="+mj-lt"/>
              </a:rPr>
              <a:t>tổ</a:t>
            </a:r>
            <a:r>
              <a:rPr lang="en-US" sz="2500" b="0" dirty="0" smtClean="0">
                <a:latin typeface="+mj-lt"/>
              </a:rPr>
              <a:t> </a:t>
            </a:r>
            <a:r>
              <a:rPr lang="en-US" sz="2500" b="0" dirty="0" err="1" smtClean="0">
                <a:latin typeface="+mj-lt"/>
              </a:rPr>
              <a:t>chức</a:t>
            </a:r>
            <a:endParaRPr lang="en-US" sz="2500" b="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1853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142" y="1147482"/>
            <a:ext cx="7010400" cy="473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84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377</TotalTime>
  <Words>721</Words>
  <Application>Microsoft Office PowerPoint</Application>
  <PresentationFormat>Custom</PresentationFormat>
  <Paragraphs>136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Essential</vt:lpstr>
      <vt:lpstr>Sứ mệnh và tầm nhìn</vt:lpstr>
      <vt:lpstr>Quy trình  lập kế hoạch chiến lược…</vt:lpstr>
      <vt:lpstr>Mẫu lập kế hoạch chiến lược</vt:lpstr>
      <vt:lpstr>Tất cả đều bắt đầu bằng TẦM NHÌN</vt:lpstr>
      <vt:lpstr>Tầm nhìn là ….</vt:lpstr>
      <vt:lpstr>Ví dụ…</vt:lpstr>
      <vt:lpstr>Tầm nhìn – nguồn cảm hứng vĩnh viễn</vt:lpstr>
      <vt:lpstr>Tầm nhìn</vt:lpstr>
      <vt:lpstr>Tầm nhìn để…</vt:lpstr>
      <vt:lpstr>Sứ mệnh</vt:lpstr>
      <vt:lpstr>Sứ mệnh giải đáp những câu hỏi như…</vt:lpstr>
      <vt:lpstr>Sứ mệnh </vt:lpstr>
      <vt:lpstr>Sứ mệnh…</vt:lpstr>
      <vt:lpstr>Giá trị cốt lõi…</vt:lpstr>
      <vt:lpstr>Nhiệm vụ</vt:lpstr>
      <vt:lpstr>Từ sứ mệnh tới tầm nhìn</vt:lpstr>
      <vt:lpstr>Sứ mệnh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and Vision </dc:title>
  <dc:creator>User</dc:creator>
  <cp:lastModifiedBy>GiangHoang</cp:lastModifiedBy>
  <cp:revision>26</cp:revision>
  <dcterms:created xsi:type="dcterms:W3CDTF">2017-02-12T17:37:03Z</dcterms:created>
  <dcterms:modified xsi:type="dcterms:W3CDTF">2017-02-16T09:12:53Z</dcterms:modified>
</cp:coreProperties>
</file>